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60" r:id="rId1"/>
  </p:sldMasterIdLst>
  <p:notesMasterIdLst>
    <p:notesMasterId r:id="rId10"/>
  </p:notesMasterIdLst>
  <p:sldIdLst>
    <p:sldId id="331" r:id="rId2"/>
    <p:sldId id="1559" r:id="rId3"/>
    <p:sldId id="1560" r:id="rId4"/>
    <p:sldId id="1564" r:id="rId5"/>
    <p:sldId id="1420" r:id="rId6"/>
    <p:sldId id="1562" r:id="rId7"/>
    <p:sldId id="1565" r:id="rId8"/>
    <p:sldId id="143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FF7C80"/>
    <a:srgbClr val="CC0000"/>
    <a:srgbClr val="FAFAFA"/>
    <a:srgbClr val="FF9999"/>
    <a:srgbClr val="F7B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19" autoAdjust="0"/>
    <p:restoredTop sz="98391" autoAdjust="0"/>
  </p:normalViewPr>
  <p:slideViewPr>
    <p:cSldViewPr snapToGrid="0">
      <p:cViewPr varScale="1">
        <p:scale>
          <a:sx n="143" d="100"/>
          <a:sy n="143" d="100"/>
        </p:scale>
        <p:origin x="150" y="211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D4F6CF-2092-438E-B1FE-71BC561F351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2AA31A-BF44-4EA1-85F7-AD905E4BE2B1}">
      <dgm:prSet phldrT="[Текст]" custT="1"/>
      <dgm:spPr/>
      <dgm:t>
        <a:bodyPr/>
        <a:lstStyle/>
        <a:p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Remember new </a:t>
          </a:r>
          <a:r>
            <a:rPr lang="en-US" sz="1400" b="1" kern="1200" dirty="0">
              <a:solidFill>
                <a:schemeClr val="accent5">
                  <a:lumMod val="75000"/>
                </a:schemeClr>
              </a:solidFill>
              <a:latin typeface="Calibri" panose="020F0502020204030204"/>
              <a:ea typeface="+mn-ea"/>
              <a:cs typeface="+mn-cs"/>
            </a:rPr>
            <a:t>guesses</a:t>
          </a:r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 (memory!)</a:t>
          </a:r>
          <a:endParaRPr lang="ru-RU" sz="1400" b="1" kern="1200" dirty="0">
            <a:solidFill>
              <a:schemeClr val="accent5">
                <a:lumMod val="75000"/>
              </a:schemeClr>
            </a:solidFill>
          </a:endParaRPr>
        </a:p>
      </dgm:t>
    </dgm:pt>
    <dgm:pt modelId="{02A8DD03-0651-435D-A612-A9F0A86EF77B}" type="parTrans" cxnId="{0EBCE509-CBBA-409A-916F-DBA594EA886D}">
      <dgm:prSet/>
      <dgm:spPr/>
      <dgm:t>
        <a:bodyPr/>
        <a:lstStyle/>
        <a:p>
          <a:endParaRPr lang="ru-RU" sz="3200" b="1"/>
        </a:p>
      </dgm:t>
    </dgm:pt>
    <dgm:pt modelId="{99E60C19-EF83-400B-82F0-5E96B6AFFC45}" type="sibTrans" cxnId="{0EBCE509-CBBA-409A-916F-DBA594EA886D}">
      <dgm:prSet/>
      <dgm:spPr/>
      <dgm:t>
        <a:bodyPr/>
        <a:lstStyle/>
        <a:p>
          <a:endParaRPr lang="ru-RU" sz="3200" b="1"/>
        </a:p>
      </dgm:t>
    </dgm:pt>
    <dgm:pt modelId="{6749E306-5674-4DB7-A759-064C68C85E21}">
      <dgm:prSet phldrT="[Текст]" custT="1"/>
      <dgm:spPr/>
      <dgm:t>
        <a:bodyPr/>
        <a:lstStyle/>
        <a:p>
          <a:r>
            <a:rPr lang="en-US" sz="1400" b="1" dirty="0">
              <a:solidFill>
                <a:schemeClr val="accent5">
                  <a:lumMod val="75000"/>
                </a:schemeClr>
              </a:solidFill>
            </a:rPr>
            <a:t>Criticize new guesses for logical consistency with old taken seriously guesses</a:t>
          </a:r>
          <a:endParaRPr lang="ru-RU" sz="1400" b="1" dirty="0">
            <a:solidFill>
              <a:schemeClr val="accent5">
                <a:lumMod val="75000"/>
              </a:schemeClr>
            </a:solidFill>
          </a:endParaRPr>
        </a:p>
      </dgm:t>
    </dgm:pt>
    <dgm:pt modelId="{DFE83685-5EE5-46E0-9265-4644AFFA27EC}" type="parTrans" cxnId="{D27213BB-853F-4E8A-8C61-F61B373224DB}">
      <dgm:prSet/>
      <dgm:spPr/>
      <dgm:t>
        <a:bodyPr/>
        <a:lstStyle/>
        <a:p>
          <a:endParaRPr lang="ru-RU" sz="3200" b="1"/>
        </a:p>
      </dgm:t>
    </dgm:pt>
    <dgm:pt modelId="{03870F25-F4A7-4C08-BF77-A4C4631B3065}" type="sibTrans" cxnId="{D27213BB-853F-4E8A-8C61-F61B373224DB}">
      <dgm:prSet/>
      <dgm:spPr/>
      <dgm:t>
        <a:bodyPr/>
        <a:lstStyle/>
        <a:p>
          <a:endParaRPr lang="ru-RU" sz="3200" b="1"/>
        </a:p>
      </dgm:t>
    </dgm:pt>
    <dgm:pt modelId="{A16CE385-935F-4B85-9D33-8306441475C2}">
      <dgm:prSet phldrT="[Текст]" custT="1"/>
      <dgm:spPr/>
      <dgm:t>
        <a:bodyPr/>
        <a:lstStyle/>
        <a:p>
          <a:r>
            <a:rPr lang="en-US" sz="1400" b="1" dirty="0">
              <a:solidFill>
                <a:schemeClr val="accent5">
                  <a:lumMod val="75000"/>
                </a:schemeClr>
              </a:solidFill>
            </a:rPr>
            <a:t>Suggest experiments for comparison of  survived guesses</a:t>
          </a:r>
          <a:endParaRPr lang="ru-RU" sz="1400" b="1" dirty="0">
            <a:solidFill>
              <a:schemeClr val="accent5">
                <a:lumMod val="75000"/>
              </a:schemeClr>
            </a:solidFill>
          </a:endParaRPr>
        </a:p>
      </dgm:t>
    </dgm:pt>
    <dgm:pt modelId="{CDF63E12-64C2-4087-B44A-E5E429DA457C}" type="parTrans" cxnId="{17FE7CAC-5580-4FC4-9C6C-7C63FFA2A8C5}">
      <dgm:prSet/>
      <dgm:spPr/>
      <dgm:t>
        <a:bodyPr/>
        <a:lstStyle/>
        <a:p>
          <a:endParaRPr lang="ru-RU" sz="3200" b="1"/>
        </a:p>
      </dgm:t>
    </dgm:pt>
    <dgm:pt modelId="{7AA356B2-C35B-4B6F-A043-FBC8600E56D2}" type="sibTrans" cxnId="{17FE7CAC-5580-4FC4-9C6C-7C63FFA2A8C5}">
      <dgm:prSet/>
      <dgm:spPr/>
      <dgm:t>
        <a:bodyPr/>
        <a:lstStyle/>
        <a:p>
          <a:endParaRPr lang="ru-RU" sz="3200" b="1"/>
        </a:p>
      </dgm:t>
    </dgm:pt>
    <dgm:pt modelId="{2517D9B0-1DE3-4104-B054-0A44320F97A8}">
      <dgm:prSet phldrT="[Текст]" custT="1"/>
      <dgm:spPr/>
      <dgm:t>
        <a:bodyPr/>
        <a:lstStyle/>
        <a:p>
          <a:r>
            <a:rPr lang="en-US" sz="1400" b="1" dirty="0">
              <a:solidFill>
                <a:schemeClr val="accent5">
                  <a:lumMod val="75000"/>
                </a:schemeClr>
              </a:solidFill>
            </a:rPr>
            <a:t>Take victorious guess seriously</a:t>
          </a:r>
          <a:endParaRPr lang="ru-RU" sz="1400" b="1" dirty="0">
            <a:solidFill>
              <a:schemeClr val="accent5">
                <a:lumMod val="75000"/>
              </a:schemeClr>
            </a:solidFill>
          </a:endParaRPr>
        </a:p>
      </dgm:t>
    </dgm:pt>
    <dgm:pt modelId="{7B72AD3C-B1C4-4BF2-9498-F8D4CC3013F5}" type="parTrans" cxnId="{3AA6A821-FA29-4621-A5FB-B9F043793DF4}">
      <dgm:prSet/>
      <dgm:spPr/>
      <dgm:t>
        <a:bodyPr/>
        <a:lstStyle/>
        <a:p>
          <a:endParaRPr lang="ru-RU" sz="3200" b="1"/>
        </a:p>
      </dgm:t>
    </dgm:pt>
    <dgm:pt modelId="{5880EEA6-45B3-40ED-96D4-7D98387858AA}" type="sibTrans" cxnId="{3AA6A821-FA29-4621-A5FB-B9F043793DF4}">
      <dgm:prSet/>
      <dgm:spPr/>
      <dgm:t>
        <a:bodyPr/>
        <a:lstStyle/>
        <a:p>
          <a:endParaRPr lang="ru-RU" sz="3200" b="1"/>
        </a:p>
      </dgm:t>
    </dgm:pt>
    <dgm:pt modelId="{49FCA657-3AF7-44D4-BBDB-9FC1B66C7A49}">
      <dgm:prSet phldrT="[Текст]" custT="1"/>
      <dgm:spPr/>
      <dgm:t>
        <a:bodyPr/>
        <a:lstStyle/>
        <a:p>
          <a:r>
            <a:rPr lang="en-US" sz="1400" b="1" dirty="0">
              <a:solidFill>
                <a:schemeClr val="accent5">
                  <a:lumMod val="75000"/>
                </a:schemeClr>
              </a:solidFill>
            </a:rPr>
            <a:t>Tell new guess</a:t>
          </a:r>
          <a:endParaRPr lang="ru-RU" sz="1400" b="1" dirty="0">
            <a:solidFill>
              <a:schemeClr val="accent5">
                <a:lumMod val="75000"/>
              </a:schemeClr>
            </a:solidFill>
          </a:endParaRPr>
        </a:p>
      </dgm:t>
    </dgm:pt>
    <dgm:pt modelId="{373B5EC9-3D83-43BD-8614-434FC188C9F5}" type="parTrans" cxnId="{D1FDC55D-3256-4DB6-BB9E-562DA1401A35}">
      <dgm:prSet/>
      <dgm:spPr/>
      <dgm:t>
        <a:bodyPr/>
        <a:lstStyle/>
        <a:p>
          <a:endParaRPr lang="ru-RU" sz="3200" b="1"/>
        </a:p>
      </dgm:t>
    </dgm:pt>
    <dgm:pt modelId="{B7CD67E1-278D-4652-9274-BB06CC921FAD}" type="sibTrans" cxnId="{D1FDC55D-3256-4DB6-BB9E-562DA1401A35}">
      <dgm:prSet/>
      <dgm:spPr/>
      <dgm:t>
        <a:bodyPr/>
        <a:lstStyle/>
        <a:p>
          <a:endParaRPr lang="ru-RU" sz="3200" b="1"/>
        </a:p>
      </dgm:t>
    </dgm:pt>
    <dgm:pt modelId="{FED42182-9F2A-4D95-9280-BA251929B0A8}">
      <dgm:prSet phldrT="[Текст]" custT="1"/>
      <dgm:spPr/>
      <dgm:t>
        <a:bodyPr/>
        <a:lstStyle/>
        <a:p>
          <a:r>
            <a:rPr lang="en-US" sz="1400" b="1" dirty="0">
              <a:solidFill>
                <a:schemeClr val="accent5">
                  <a:lumMod val="75000"/>
                </a:schemeClr>
              </a:solidFill>
            </a:rPr>
            <a:t>Find discrepancies in experiments</a:t>
          </a:r>
          <a:endParaRPr lang="ru-RU" sz="1400" b="1" dirty="0">
            <a:solidFill>
              <a:schemeClr val="accent5">
                <a:lumMod val="75000"/>
              </a:schemeClr>
            </a:solidFill>
          </a:endParaRPr>
        </a:p>
      </dgm:t>
    </dgm:pt>
    <dgm:pt modelId="{809F5220-194D-4F49-BD2E-E1C4E75A1241}" type="parTrans" cxnId="{EE7BA6EC-00A4-4439-ABB5-90C95744E3A9}">
      <dgm:prSet/>
      <dgm:spPr/>
      <dgm:t>
        <a:bodyPr/>
        <a:lstStyle/>
        <a:p>
          <a:endParaRPr lang="ru-RU"/>
        </a:p>
      </dgm:t>
    </dgm:pt>
    <dgm:pt modelId="{150BD250-FD58-4B8E-B05E-1FDF0979773E}" type="sibTrans" cxnId="{EE7BA6EC-00A4-4439-ABB5-90C95744E3A9}">
      <dgm:prSet/>
      <dgm:spPr/>
      <dgm:t>
        <a:bodyPr/>
        <a:lstStyle/>
        <a:p>
          <a:endParaRPr lang="ru-RU"/>
        </a:p>
      </dgm:t>
    </dgm:pt>
    <dgm:pt modelId="{C38C6323-B3A9-42D8-99A9-E94CF05EC2C0}" type="pres">
      <dgm:prSet presAssocID="{60D4F6CF-2092-438E-B1FE-71BC561F3517}" presName="cycle" presStyleCnt="0">
        <dgm:presLayoutVars>
          <dgm:dir/>
          <dgm:resizeHandles val="exact"/>
        </dgm:presLayoutVars>
      </dgm:prSet>
      <dgm:spPr/>
    </dgm:pt>
    <dgm:pt modelId="{55CF3011-450F-4F43-9F53-F84B5351A3BC}" type="pres">
      <dgm:prSet presAssocID="{A42AA31A-BF44-4EA1-85F7-AD905E4BE2B1}" presName="dummy" presStyleCnt="0"/>
      <dgm:spPr/>
    </dgm:pt>
    <dgm:pt modelId="{D9615CF1-1FB7-478C-BC43-3D59C36A6E99}" type="pres">
      <dgm:prSet presAssocID="{A42AA31A-BF44-4EA1-85F7-AD905E4BE2B1}" presName="node" presStyleLbl="revTx" presStyleIdx="0" presStyleCnt="6" custScaleX="209733" custScaleY="69508" custRadScaleRad="87571" custRadScaleInc="52492">
        <dgm:presLayoutVars>
          <dgm:bulletEnabled val="1"/>
        </dgm:presLayoutVars>
      </dgm:prSet>
      <dgm:spPr/>
    </dgm:pt>
    <dgm:pt modelId="{5C3D07F7-5B84-44EA-BF36-A7637297733C}" type="pres">
      <dgm:prSet presAssocID="{99E60C19-EF83-400B-82F0-5E96B6AFFC45}" presName="sibTrans" presStyleLbl="node1" presStyleIdx="0" presStyleCnt="6"/>
      <dgm:spPr/>
    </dgm:pt>
    <dgm:pt modelId="{D35A5A39-23DE-46B8-8820-C69A809C5F80}" type="pres">
      <dgm:prSet presAssocID="{6749E306-5674-4DB7-A759-064C68C85E21}" presName="dummy" presStyleCnt="0"/>
      <dgm:spPr/>
    </dgm:pt>
    <dgm:pt modelId="{D9509375-1E24-4213-924F-13283BDBDF7F}" type="pres">
      <dgm:prSet presAssocID="{6749E306-5674-4DB7-A759-064C68C85E21}" presName="node" presStyleLbl="revTx" presStyleIdx="1" presStyleCnt="6" custScaleX="316955" custRadScaleRad="90873" custRadScaleInc="3157">
        <dgm:presLayoutVars>
          <dgm:bulletEnabled val="1"/>
        </dgm:presLayoutVars>
      </dgm:prSet>
      <dgm:spPr/>
    </dgm:pt>
    <dgm:pt modelId="{4A327739-8FE1-4CDF-85B8-82D0A7AFD5C3}" type="pres">
      <dgm:prSet presAssocID="{03870F25-F4A7-4C08-BF77-A4C4631B3065}" presName="sibTrans" presStyleLbl="node1" presStyleIdx="1" presStyleCnt="6"/>
      <dgm:spPr/>
    </dgm:pt>
    <dgm:pt modelId="{2DED2B1C-026C-4551-8815-F0341121E529}" type="pres">
      <dgm:prSet presAssocID="{A16CE385-935F-4B85-9D33-8306441475C2}" presName="dummy" presStyleCnt="0"/>
      <dgm:spPr/>
    </dgm:pt>
    <dgm:pt modelId="{5572DCEE-815D-4979-B982-445D316ECC00}" type="pres">
      <dgm:prSet presAssocID="{A16CE385-935F-4B85-9D33-8306441475C2}" presName="node" presStyleLbl="revTx" presStyleIdx="2" presStyleCnt="6" custScaleX="301107" custScaleY="61889" custRadScaleRad="97987" custRadScaleInc="-39944">
        <dgm:presLayoutVars>
          <dgm:bulletEnabled val="1"/>
        </dgm:presLayoutVars>
      </dgm:prSet>
      <dgm:spPr/>
    </dgm:pt>
    <dgm:pt modelId="{B11B2B5B-68F6-4E6F-867D-5B31D31749B0}" type="pres">
      <dgm:prSet presAssocID="{7AA356B2-C35B-4B6F-A043-FBC8600E56D2}" presName="sibTrans" presStyleLbl="node1" presStyleIdx="2" presStyleCnt="6"/>
      <dgm:spPr/>
    </dgm:pt>
    <dgm:pt modelId="{14DF4438-B6F2-4D91-9059-8A45C0184320}" type="pres">
      <dgm:prSet presAssocID="{2517D9B0-1DE3-4104-B054-0A44320F97A8}" presName="dummy" presStyleCnt="0"/>
      <dgm:spPr/>
    </dgm:pt>
    <dgm:pt modelId="{597C4ADC-E49A-45A8-AB52-89C4A8F084B9}" type="pres">
      <dgm:prSet presAssocID="{2517D9B0-1DE3-4104-B054-0A44320F97A8}" presName="node" presStyleLbl="revTx" presStyleIdx="3" presStyleCnt="6" custScaleX="187192" custScaleY="66092" custRadScaleRad="93217" custRadScaleInc="99536">
        <dgm:presLayoutVars>
          <dgm:bulletEnabled val="1"/>
        </dgm:presLayoutVars>
      </dgm:prSet>
      <dgm:spPr/>
    </dgm:pt>
    <dgm:pt modelId="{B4CC1E4E-BB0E-4317-A6FC-FC8681161D88}" type="pres">
      <dgm:prSet presAssocID="{5880EEA6-45B3-40ED-96D4-7D98387858AA}" presName="sibTrans" presStyleLbl="node1" presStyleIdx="3" presStyleCnt="6"/>
      <dgm:spPr/>
    </dgm:pt>
    <dgm:pt modelId="{77747A3C-5C8C-474E-AC9D-573ED3251D07}" type="pres">
      <dgm:prSet presAssocID="{FED42182-9F2A-4D95-9280-BA251929B0A8}" presName="dummy" presStyleCnt="0"/>
      <dgm:spPr/>
    </dgm:pt>
    <dgm:pt modelId="{CA685FD0-8E45-47C9-9CFC-ECF83D5E1FF9}" type="pres">
      <dgm:prSet presAssocID="{FED42182-9F2A-4D95-9280-BA251929B0A8}" presName="node" presStyleLbl="revTx" presStyleIdx="4" presStyleCnt="6" custScaleX="222863" custScaleY="64353" custRadScaleRad="94646" custRadScaleInc="31036">
        <dgm:presLayoutVars>
          <dgm:bulletEnabled val="1"/>
        </dgm:presLayoutVars>
      </dgm:prSet>
      <dgm:spPr/>
    </dgm:pt>
    <dgm:pt modelId="{BC7DE0BC-557F-4F36-AA85-1A2CB7F17E17}" type="pres">
      <dgm:prSet presAssocID="{150BD250-FD58-4B8E-B05E-1FDF0979773E}" presName="sibTrans" presStyleLbl="node1" presStyleIdx="4" presStyleCnt="6"/>
      <dgm:spPr/>
    </dgm:pt>
    <dgm:pt modelId="{BB180045-623A-47DC-985B-4CAB7849692A}" type="pres">
      <dgm:prSet presAssocID="{49FCA657-3AF7-44D4-BBDB-9FC1B66C7A49}" presName="dummy" presStyleCnt="0"/>
      <dgm:spPr/>
    </dgm:pt>
    <dgm:pt modelId="{64790FD3-2464-4B1B-A074-4100E91C30B8}" type="pres">
      <dgm:prSet presAssocID="{49FCA657-3AF7-44D4-BBDB-9FC1B66C7A49}" presName="node" presStyleLbl="revTx" presStyleIdx="5" presStyleCnt="6" custScaleX="171589" custScaleY="38079" custRadScaleRad="94959" custRadScaleInc="-423">
        <dgm:presLayoutVars>
          <dgm:bulletEnabled val="1"/>
        </dgm:presLayoutVars>
      </dgm:prSet>
      <dgm:spPr/>
    </dgm:pt>
    <dgm:pt modelId="{E2F39526-0B7C-450F-9738-1EE675128C7F}" type="pres">
      <dgm:prSet presAssocID="{B7CD67E1-278D-4652-9274-BB06CC921FAD}" presName="sibTrans" presStyleLbl="node1" presStyleIdx="5" presStyleCnt="6"/>
      <dgm:spPr/>
    </dgm:pt>
  </dgm:ptLst>
  <dgm:cxnLst>
    <dgm:cxn modelId="{0EBCE509-CBBA-409A-916F-DBA594EA886D}" srcId="{60D4F6CF-2092-438E-B1FE-71BC561F3517}" destId="{A42AA31A-BF44-4EA1-85F7-AD905E4BE2B1}" srcOrd="0" destOrd="0" parTransId="{02A8DD03-0651-435D-A612-A9F0A86EF77B}" sibTransId="{99E60C19-EF83-400B-82F0-5E96B6AFFC45}"/>
    <dgm:cxn modelId="{E0B8B912-ACC1-4BB7-ABBF-ADBD06A82CCE}" type="presOf" srcId="{7AA356B2-C35B-4B6F-A043-FBC8600E56D2}" destId="{B11B2B5B-68F6-4E6F-867D-5B31D31749B0}" srcOrd="0" destOrd="0" presId="urn:microsoft.com/office/officeart/2005/8/layout/cycle1"/>
    <dgm:cxn modelId="{501D6716-0C64-43E6-9EF5-C9D7C93C1933}" type="presOf" srcId="{03870F25-F4A7-4C08-BF77-A4C4631B3065}" destId="{4A327739-8FE1-4CDF-85B8-82D0A7AFD5C3}" srcOrd="0" destOrd="0" presId="urn:microsoft.com/office/officeart/2005/8/layout/cycle1"/>
    <dgm:cxn modelId="{E8300217-F1C1-4692-8A3D-D6098B317BC2}" type="presOf" srcId="{2517D9B0-1DE3-4104-B054-0A44320F97A8}" destId="{597C4ADC-E49A-45A8-AB52-89C4A8F084B9}" srcOrd="0" destOrd="0" presId="urn:microsoft.com/office/officeart/2005/8/layout/cycle1"/>
    <dgm:cxn modelId="{3AA6A821-FA29-4621-A5FB-B9F043793DF4}" srcId="{60D4F6CF-2092-438E-B1FE-71BC561F3517}" destId="{2517D9B0-1DE3-4104-B054-0A44320F97A8}" srcOrd="3" destOrd="0" parTransId="{7B72AD3C-B1C4-4BF2-9498-F8D4CC3013F5}" sibTransId="{5880EEA6-45B3-40ED-96D4-7D98387858AA}"/>
    <dgm:cxn modelId="{5335962D-C581-42E7-B932-25188A6983E1}" type="presOf" srcId="{A16CE385-935F-4B85-9D33-8306441475C2}" destId="{5572DCEE-815D-4979-B982-445D316ECC00}" srcOrd="0" destOrd="0" presId="urn:microsoft.com/office/officeart/2005/8/layout/cycle1"/>
    <dgm:cxn modelId="{59635834-1A43-49DD-B7D7-1656465183E2}" type="presOf" srcId="{99E60C19-EF83-400B-82F0-5E96B6AFFC45}" destId="{5C3D07F7-5B84-44EA-BF36-A7637297733C}" srcOrd="0" destOrd="0" presId="urn:microsoft.com/office/officeart/2005/8/layout/cycle1"/>
    <dgm:cxn modelId="{248D6937-96B0-4493-B590-C8EF8A55CC0E}" type="presOf" srcId="{A42AA31A-BF44-4EA1-85F7-AD905E4BE2B1}" destId="{D9615CF1-1FB7-478C-BC43-3D59C36A6E99}" srcOrd="0" destOrd="0" presId="urn:microsoft.com/office/officeart/2005/8/layout/cycle1"/>
    <dgm:cxn modelId="{D1FDC55D-3256-4DB6-BB9E-562DA1401A35}" srcId="{60D4F6CF-2092-438E-B1FE-71BC561F3517}" destId="{49FCA657-3AF7-44D4-BBDB-9FC1B66C7A49}" srcOrd="5" destOrd="0" parTransId="{373B5EC9-3D83-43BD-8614-434FC188C9F5}" sibTransId="{B7CD67E1-278D-4652-9274-BB06CC921FAD}"/>
    <dgm:cxn modelId="{E2A8FE5F-3627-4B04-80AF-E2BC7ADA91BF}" type="presOf" srcId="{6749E306-5674-4DB7-A759-064C68C85E21}" destId="{D9509375-1E24-4213-924F-13283BDBDF7F}" srcOrd="0" destOrd="0" presId="urn:microsoft.com/office/officeart/2005/8/layout/cycle1"/>
    <dgm:cxn modelId="{3677B647-89DA-4AE6-B57F-B13B4FD2A944}" type="presOf" srcId="{49FCA657-3AF7-44D4-BBDB-9FC1B66C7A49}" destId="{64790FD3-2464-4B1B-A074-4100E91C30B8}" srcOrd="0" destOrd="0" presId="urn:microsoft.com/office/officeart/2005/8/layout/cycle1"/>
    <dgm:cxn modelId="{39084BA2-C8FD-4759-A41D-35984DAE364B}" type="presOf" srcId="{60D4F6CF-2092-438E-B1FE-71BC561F3517}" destId="{C38C6323-B3A9-42D8-99A9-E94CF05EC2C0}" srcOrd="0" destOrd="0" presId="urn:microsoft.com/office/officeart/2005/8/layout/cycle1"/>
    <dgm:cxn modelId="{17FE7CAC-5580-4FC4-9C6C-7C63FFA2A8C5}" srcId="{60D4F6CF-2092-438E-B1FE-71BC561F3517}" destId="{A16CE385-935F-4B85-9D33-8306441475C2}" srcOrd="2" destOrd="0" parTransId="{CDF63E12-64C2-4087-B44A-E5E429DA457C}" sibTransId="{7AA356B2-C35B-4B6F-A043-FBC8600E56D2}"/>
    <dgm:cxn modelId="{9CDE31B1-B0AF-4AFC-9007-305DDFA0C83C}" type="presOf" srcId="{B7CD67E1-278D-4652-9274-BB06CC921FAD}" destId="{E2F39526-0B7C-450F-9738-1EE675128C7F}" srcOrd="0" destOrd="0" presId="urn:microsoft.com/office/officeart/2005/8/layout/cycle1"/>
    <dgm:cxn modelId="{D27213BB-853F-4E8A-8C61-F61B373224DB}" srcId="{60D4F6CF-2092-438E-B1FE-71BC561F3517}" destId="{6749E306-5674-4DB7-A759-064C68C85E21}" srcOrd="1" destOrd="0" parTransId="{DFE83685-5EE5-46E0-9265-4644AFFA27EC}" sibTransId="{03870F25-F4A7-4C08-BF77-A4C4631B3065}"/>
    <dgm:cxn modelId="{EA8BE1BB-17F5-4398-825F-4BD2D35F18C4}" type="presOf" srcId="{5880EEA6-45B3-40ED-96D4-7D98387858AA}" destId="{B4CC1E4E-BB0E-4317-A6FC-FC8681161D88}" srcOrd="0" destOrd="0" presId="urn:microsoft.com/office/officeart/2005/8/layout/cycle1"/>
    <dgm:cxn modelId="{A6015CBD-17A2-4FCD-94F7-F9B9464EC44D}" type="presOf" srcId="{150BD250-FD58-4B8E-B05E-1FDF0979773E}" destId="{BC7DE0BC-557F-4F36-AA85-1A2CB7F17E17}" srcOrd="0" destOrd="0" presId="urn:microsoft.com/office/officeart/2005/8/layout/cycle1"/>
    <dgm:cxn modelId="{FDB15EC5-6088-422A-8FC8-C1BD86CEEAF6}" type="presOf" srcId="{FED42182-9F2A-4D95-9280-BA251929B0A8}" destId="{CA685FD0-8E45-47C9-9CFC-ECF83D5E1FF9}" srcOrd="0" destOrd="0" presId="urn:microsoft.com/office/officeart/2005/8/layout/cycle1"/>
    <dgm:cxn modelId="{EE7BA6EC-00A4-4439-ABB5-90C95744E3A9}" srcId="{60D4F6CF-2092-438E-B1FE-71BC561F3517}" destId="{FED42182-9F2A-4D95-9280-BA251929B0A8}" srcOrd="4" destOrd="0" parTransId="{809F5220-194D-4F49-BD2E-E1C4E75A1241}" sibTransId="{150BD250-FD58-4B8E-B05E-1FDF0979773E}"/>
    <dgm:cxn modelId="{935B7BA9-E4DC-4A35-820E-782FFE9B83D9}" type="presParOf" srcId="{C38C6323-B3A9-42D8-99A9-E94CF05EC2C0}" destId="{55CF3011-450F-4F43-9F53-F84B5351A3BC}" srcOrd="0" destOrd="0" presId="urn:microsoft.com/office/officeart/2005/8/layout/cycle1"/>
    <dgm:cxn modelId="{12B17F42-25D1-498F-9F2C-21E0C0F882AC}" type="presParOf" srcId="{C38C6323-B3A9-42D8-99A9-E94CF05EC2C0}" destId="{D9615CF1-1FB7-478C-BC43-3D59C36A6E99}" srcOrd="1" destOrd="0" presId="urn:microsoft.com/office/officeart/2005/8/layout/cycle1"/>
    <dgm:cxn modelId="{C6DAC7E1-DE9B-4554-AB4A-E139E2913585}" type="presParOf" srcId="{C38C6323-B3A9-42D8-99A9-E94CF05EC2C0}" destId="{5C3D07F7-5B84-44EA-BF36-A7637297733C}" srcOrd="2" destOrd="0" presId="urn:microsoft.com/office/officeart/2005/8/layout/cycle1"/>
    <dgm:cxn modelId="{460FA663-74E0-4EEE-B7C7-0D2652B01970}" type="presParOf" srcId="{C38C6323-B3A9-42D8-99A9-E94CF05EC2C0}" destId="{D35A5A39-23DE-46B8-8820-C69A809C5F80}" srcOrd="3" destOrd="0" presId="urn:microsoft.com/office/officeart/2005/8/layout/cycle1"/>
    <dgm:cxn modelId="{CC2A2238-DEF1-486C-9633-C0CFA59E2337}" type="presParOf" srcId="{C38C6323-B3A9-42D8-99A9-E94CF05EC2C0}" destId="{D9509375-1E24-4213-924F-13283BDBDF7F}" srcOrd="4" destOrd="0" presId="urn:microsoft.com/office/officeart/2005/8/layout/cycle1"/>
    <dgm:cxn modelId="{B825F49D-15EE-47BF-ABF2-59B12FE66419}" type="presParOf" srcId="{C38C6323-B3A9-42D8-99A9-E94CF05EC2C0}" destId="{4A327739-8FE1-4CDF-85B8-82D0A7AFD5C3}" srcOrd="5" destOrd="0" presId="urn:microsoft.com/office/officeart/2005/8/layout/cycle1"/>
    <dgm:cxn modelId="{D7FE08E7-80BB-43CC-BD7E-D8CC073DFB10}" type="presParOf" srcId="{C38C6323-B3A9-42D8-99A9-E94CF05EC2C0}" destId="{2DED2B1C-026C-4551-8815-F0341121E529}" srcOrd="6" destOrd="0" presId="urn:microsoft.com/office/officeart/2005/8/layout/cycle1"/>
    <dgm:cxn modelId="{36F9EBC3-ED50-4701-AB31-32F075B85070}" type="presParOf" srcId="{C38C6323-B3A9-42D8-99A9-E94CF05EC2C0}" destId="{5572DCEE-815D-4979-B982-445D316ECC00}" srcOrd="7" destOrd="0" presId="urn:microsoft.com/office/officeart/2005/8/layout/cycle1"/>
    <dgm:cxn modelId="{3D0761F5-0540-4D83-9C9A-5484EB4980C0}" type="presParOf" srcId="{C38C6323-B3A9-42D8-99A9-E94CF05EC2C0}" destId="{B11B2B5B-68F6-4E6F-867D-5B31D31749B0}" srcOrd="8" destOrd="0" presId="urn:microsoft.com/office/officeart/2005/8/layout/cycle1"/>
    <dgm:cxn modelId="{14489F77-AD0B-424D-961A-600C195267A5}" type="presParOf" srcId="{C38C6323-B3A9-42D8-99A9-E94CF05EC2C0}" destId="{14DF4438-B6F2-4D91-9059-8A45C0184320}" srcOrd="9" destOrd="0" presId="urn:microsoft.com/office/officeart/2005/8/layout/cycle1"/>
    <dgm:cxn modelId="{6753589A-7253-4226-BAFF-D2586F31ED0A}" type="presParOf" srcId="{C38C6323-B3A9-42D8-99A9-E94CF05EC2C0}" destId="{597C4ADC-E49A-45A8-AB52-89C4A8F084B9}" srcOrd="10" destOrd="0" presId="urn:microsoft.com/office/officeart/2005/8/layout/cycle1"/>
    <dgm:cxn modelId="{AD10F53F-F2DF-426E-96BE-8255F399E60A}" type="presParOf" srcId="{C38C6323-B3A9-42D8-99A9-E94CF05EC2C0}" destId="{B4CC1E4E-BB0E-4317-A6FC-FC8681161D88}" srcOrd="11" destOrd="0" presId="urn:microsoft.com/office/officeart/2005/8/layout/cycle1"/>
    <dgm:cxn modelId="{8E20F394-B0B5-46CC-BFBE-2FDB6593B1CC}" type="presParOf" srcId="{C38C6323-B3A9-42D8-99A9-E94CF05EC2C0}" destId="{77747A3C-5C8C-474E-AC9D-573ED3251D07}" srcOrd="12" destOrd="0" presId="urn:microsoft.com/office/officeart/2005/8/layout/cycle1"/>
    <dgm:cxn modelId="{A7D36E89-F629-498A-9F00-167BFF2A1D5B}" type="presParOf" srcId="{C38C6323-B3A9-42D8-99A9-E94CF05EC2C0}" destId="{CA685FD0-8E45-47C9-9CFC-ECF83D5E1FF9}" srcOrd="13" destOrd="0" presId="urn:microsoft.com/office/officeart/2005/8/layout/cycle1"/>
    <dgm:cxn modelId="{8B6BF5F0-DAC8-48B9-B2E5-76D5CD10C55E}" type="presParOf" srcId="{C38C6323-B3A9-42D8-99A9-E94CF05EC2C0}" destId="{BC7DE0BC-557F-4F36-AA85-1A2CB7F17E17}" srcOrd="14" destOrd="0" presId="urn:microsoft.com/office/officeart/2005/8/layout/cycle1"/>
    <dgm:cxn modelId="{E8E026DF-ED4C-4E36-BD31-988AE0344BAA}" type="presParOf" srcId="{C38C6323-B3A9-42D8-99A9-E94CF05EC2C0}" destId="{BB180045-623A-47DC-985B-4CAB7849692A}" srcOrd="15" destOrd="0" presId="urn:microsoft.com/office/officeart/2005/8/layout/cycle1"/>
    <dgm:cxn modelId="{B396DFE0-FC5F-4414-AE95-DD040AF6AA81}" type="presParOf" srcId="{C38C6323-B3A9-42D8-99A9-E94CF05EC2C0}" destId="{64790FD3-2464-4B1B-A074-4100E91C30B8}" srcOrd="16" destOrd="0" presId="urn:microsoft.com/office/officeart/2005/8/layout/cycle1"/>
    <dgm:cxn modelId="{C0D37F01-0E63-4D4C-A060-E32BA74F7020}" type="presParOf" srcId="{C38C6323-B3A9-42D8-99A9-E94CF05EC2C0}" destId="{E2F39526-0B7C-450F-9738-1EE675128C7F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15CF1-1FB7-478C-BC43-3D59C36A6E99}">
      <dsp:nvSpPr>
        <dsp:cNvPr id="0" name=""/>
        <dsp:cNvSpPr/>
      </dsp:nvSpPr>
      <dsp:spPr>
        <a:xfrm>
          <a:off x="3000515" y="479645"/>
          <a:ext cx="1644171" cy="544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Remember new </a:t>
          </a:r>
          <a:r>
            <a:rPr lang="en-US" sz="1400" b="1" kern="1200" dirty="0">
              <a:solidFill>
                <a:schemeClr val="accent5">
                  <a:lumMod val="75000"/>
                </a:schemeClr>
              </a:solidFill>
              <a:latin typeface="Calibri" panose="020F0502020204030204"/>
              <a:ea typeface="+mn-ea"/>
              <a:cs typeface="+mn-cs"/>
            </a:rPr>
            <a:t>guesses</a:t>
          </a:r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 (memory!)</a:t>
          </a:r>
          <a:endParaRPr lang="ru-RU" sz="14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000515" y="479645"/>
        <a:ext cx="1644171" cy="544897"/>
      </dsp:txXfrm>
    </dsp:sp>
    <dsp:sp modelId="{5C3D07F7-5B84-44EA-BF36-A7637297733C}">
      <dsp:nvSpPr>
        <dsp:cNvPr id="0" name=""/>
        <dsp:cNvSpPr/>
      </dsp:nvSpPr>
      <dsp:spPr>
        <a:xfrm>
          <a:off x="816302" y="232072"/>
          <a:ext cx="3829698" cy="3829698"/>
        </a:xfrm>
        <a:prstGeom prst="circularArrow">
          <a:avLst>
            <a:gd name="adj1" fmla="val 3992"/>
            <a:gd name="adj2" fmla="val 250411"/>
            <a:gd name="adj3" fmla="val 20136693"/>
            <a:gd name="adj4" fmla="val 19205161"/>
            <a:gd name="adj5" fmla="val 46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509375-1E24-4213-924F-13283BDBDF7F}">
      <dsp:nvSpPr>
        <dsp:cNvPr id="0" name=""/>
        <dsp:cNvSpPr/>
      </dsp:nvSpPr>
      <dsp:spPr>
        <a:xfrm>
          <a:off x="3174921" y="1542484"/>
          <a:ext cx="2484722" cy="783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Criticize new guesses for logical consistency with old taken seriously guesses</a:t>
          </a:r>
          <a:endParaRPr lang="ru-RU" sz="14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174921" y="1542484"/>
        <a:ext cx="2484722" cy="783935"/>
      </dsp:txXfrm>
    </dsp:sp>
    <dsp:sp modelId="{4A327739-8FE1-4CDF-85B8-82D0A7AFD5C3}">
      <dsp:nvSpPr>
        <dsp:cNvPr id="0" name=""/>
        <dsp:cNvSpPr/>
      </dsp:nvSpPr>
      <dsp:spPr>
        <a:xfrm>
          <a:off x="709129" y="229609"/>
          <a:ext cx="3829698" cy="3829698"/>
        </a:xfrm>
        <a:prstGeom prst="circularArrow">
          <a:avLst>
            <a:gd name="adj1" fmla="val 3992"/>
            <a:gd name="adj2" fmla="val 250411"/>
            <a:gd name="adj3" fmla="val 1563564"/>
            <a:gd name="adj4" fmla="val 358252"/>
            <a:gd name="adj5" fmla="val 46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2DCEE-815D-4979-B982-445D316ECC00}">
      <dsp:nvSpPr>
        <dsp:cNvPr id="0" name=""/>
        <dsp:cNvSpPr/>
      </dsp:nvSpPr>
      <dsp:spPr>
        <a:xfrm>
          <a:off x="2702546" y="3025231"/>
          <a:ext cx="2360484" cy="485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Suggest experiments for comparison of  survived guesses</a:t>
          </a:r>
          <a:endParaRPr lang="ru-RU" sz="14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2702546" y="3025231"/>
        <a:ext cx="2360484" cy="485169"/>
      </dsp:txXfrm>
    </dsp:sp>
    <dsp:sp modelId="{B11B2B5B-68F6-4E6F-867D-5B31D31749B0}">
      <dsp:nvSpPr>
        <dsp:cNvPr id="0" name=""/>
        <dsp:cNvSpPr/>
      </dsp:nvSpPr>
      <dsp:spPr>
        <a:xfrm>
          <a:off x="1012914" y="-70987"/>
          <a:ext cx="3829698" cy="3829698"/>
        </a:xfrm>
        <a:prstGeom prst="circularArrow">
          <a:avLst>
            <a:gd name="adj1" fmla="val 3992"/>
            <a:gd name="adj2" fmla="val 250411"/>
            <a:gd name="adj3" fmla="val 7417252"/>
            <a:gd name="adj4" fmla="val 4338662"/>
            <a:gd name="adj5" fmla="val 46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7C4ADC-E49A-45A8-AB52-89C4A8F084B9}">
      <dsp:nvSpPr>
        <dsp:cNvPr id="0" name=""/>
        <dsp:cNvSpPr/>
      </dsp:nvSpPr>
      <dsp:spPr>
        <a:xfrm>
          <a:off x="846650" y="2708021"/>
          <a:ext cx="1467464" cy="518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Take victorious guess seriously</a:t>
          </a:r>
          <a:endParaRPr lang="ru-RU" sz="14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846650" y="2708021"/>
        <a:ext cx="1467464" cy="518118"/>
      </dsp:txXfrm>
    </dsp:sp>
    <dsp:sp modelId="{B4CC1E4E-BB0E-4317-A6FC-FC8681161D88}">
      <dsp:nvSpPr>
        <dsp:cNvPr id="0" name=""/>
        <dsp:cNvSpPr/>
      </dsp:nvSpPr>
      <dsp:spPr>
        <a:xfrm>
          <a:off x="1001025" y="-83122"/>
          <a:ext cx="3829698" cy="3829698"/>
        </a:xfrm>
        <a:prstGeom prst="circularArrow">
          <a:avLst>
            <a:gd name="adj1" fmla="val 3992"/>
            <a:gd name="adj2" fmla="val 250411"/>
            <a:gd name="adj3" fmla="val 10237780"/>
            <a:gd name="adj4" fmla="val 8996202"/>
            <a:gd name="adj5" fmla="val 46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85FD0-8E45-47C9-9CFC-ECF83D5E1FF9}">
      <dsp:nvSpPr>
        <dsp:cNvPr id="0" name=""/>
        <dsp:cNvSpPr/>
      </dsp:nvSpPr>
      <dsp:spPr>
        <a:xfrm>
          <a:off x="308356" y="1485682"/>
          <a:ext cx="1747102" cy="504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Find discrepancies in experiments</a:t>
          </a:r>
          <a:endParaRPr lang="ru-RU" sz="14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08356" y="1485682"/>
        <a:ext cx="1747102" cy="504486"/>
      </dsp:txXfrm>
    </dsp:sp>
    <dsp:sp modelId="{BC7DE0BC-557F-4F36-AA85-1A2CB7F17E17}">
      <dsp:nvSpPr>
        <dsp:cNvPr id="0" name=""/>
        <dsp:cNvSpPr/>
      </dsp:nvSpPr>
      <dsp:spPr>
        <a:xfrm>
          <a:off x="997966" y="46027"/>
          <a:ext cx="3829698" cy="3829698"/>
        </a:xfrm>
        <a:prstGeom prst="circularArrow">
          <a:avLst>
            <a:gd name="adj1" fmla="val 3992"/>
            <a:gd name="adj2" fmla="val 250411"/>
            <a:gd name="adj3" fmla="val 13525179"/>
            <a:gd name="adj4" fmla="val 11745775"/>
            <a:gd name="adj5" fmla="val 46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790FD3-2464-4B1B-A074-4100E91C30B8}">
      <dsp:nvSpPr>
        <dsp:cNvPr id="0" name=""/>
        <dsp:cNvSpPr/>
      </dsp:nvSpPr>
      <dsp:spPr>
        <a:xfrm>
          <a:off x="1322561" y="330382"/>
          <a:ext cx="1345147" cy="298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5">
                  <a:lumMod val="75000"/>
                </a:schemeClr>
              </a:solidFill>
            </a:rPr>
            <a:t>Tell new guess</a:t>
          </a:r>
          <a:endParaRPr lang="ru-RU" sz="14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1322561" y="330382"/>
        <a:ext cx="1345147" cy="298514"/>
      </dsp:txXfrm>
    </dsp:sp>
    <dsp:sp modelId="{E2F39526-0B7C-450F-9738-1EE675128C7F}">
      <dsp:nvSpPr>
        <dsp:cNvPr id="0" name=""/>
        <dsp:cNvSpPr/>
      </dsp:nvSpPr>
      <dsp:spPr>
        <a:xfrm>
          <a:off x="690291" y="143926"/>
          <a:ext cx="3829698" cy="3829698"/>
        </a:xfrm>
        <a:prstGeom prst="circularArrow">
          <a:avLst>
            <a:gd name="adj1" fmla="val 3992"/>
            <a:gd name="adj2" fmla="val 250411"/>
            <a:gd name="adj3" fmla="val 17478268"/>
            <a:gd name="adj4" fmla="val 15668700"/>
            <a:gd name="adj5" fmla="val 465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41E2F-A9DA-488E-AA28-E712FC1E5220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9D971-4F67-4FD7-984A-1DE3259A4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856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911BD-DF21-4649-8C06-259A60D3183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028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547AD-1459-463B-B686-EB6E9BDBA010}" type="datetime5">
              <a:rPr lang="en-US" smtClean="0"/>
              <a:t>31-Oct-23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813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792A-577E-4ABD-9F02-FB273C9C3952}" type="datetime5">
              <a:rPr lang="en-US" smtClean="0"/>
              <a:t>31-Oct-23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20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9924-664D-4762-9F9A-B62E4ED2E1B1}" type="datetime5">
              <a:rPr lang="en-US" smtClean="0"/>
              <a:t>31-Oct-23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929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040A4-D60B-47BB-B28A-6EA65664FF3F}" type="datetime5">
              <a:rPr lang="en-US" smtClean="0"/>
              <a:t>31-Oct-23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81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C62DC-387F-4E87-BB66-73A72490C3EC}" type="datetime5">
              <a:rPr lang="en-US" smtClean="0"/>
              <a:t>31-Oct-23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564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FDFF-5881-4DE3-914F-8D29702E778C}" type="datetime5">
              <a:rPr lang="en-US" smtClean="0"/>
              <a:t>31-Oct-23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82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E0159-05CB-4995-BA96-E11BB8786A42}" type="datetime5">
              <a:rPr lang="en-US" smtClean="0"/>
              <a:t>31-Oct-23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46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0134A-EE4B-49FC-8F8A-B0E2995F695A}" type="datetime5">
              <a:rPr lang="en-US" smtClean="0"/>
              <a:t>31-Oct-23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944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8985-D456-48EC-A605-15BBB47AD618}" type="datetime5">
              <a:rPr lang="en-US" smtClean="0"/>
              <a:t>31-Oct-23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6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4A088-73AF-4296-988C-E6C90E7B1F9C}" type="datetime5">
              <a:rPr lang="en-US" smtClean="0"/>
              <a:t>31-Oct-23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31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666F-71AF-4AE2-BC54-EDC14533D656}" type="datetime5">
              <a:rPr lang="en-US" smtClean="0"/>
              <a:t>31-Oct-23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54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сновн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7" name="Рисунок 6" descr="шаблоны для презентации 3стр 1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179386" y="116632"/>
            <a:ext cx="8785225" cy="531068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5pPr algn="ctr">
              <a:defRPr/>
            </a:lvl5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179388" y="908050"/>
            <a:ext cx="8785225" cy="518477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03146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2EB86-7E94-454D-8B5A-FFA99ACC9A9F}" type="datetime5">
              <a:rPr lang="en-US" smtClean="0"/>
              <a:t>31-Oct-23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F76B6-6155-42AC-B024-73025507A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00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94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ntologforum.com/index.php/OntologySummit2024" TargetMode="External"/><Relationship Id="rId7" Type="http://schemas.openxmlformats.org/officeDocument/2006/relationships/hyperlink" Target="https://en.wikipedia.org/wiki/Cognitive_architecture" TargetMode="External"/><Relationship Id="rId2" Type="http://schemas.openxmlformats.org/officeDocument/2006/relationships/hyperlink" Target="https://ontologforum.s3.amazonaws.com/OntologySummit2020/Communique/OntologySummit2020Communique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n.wikipedia.org/wiki/Computational_cognitive_science" TargetMode="External"/><Relationship Id="rId5" Type="http://schemas.openxmlformats.org/officeDocument/2006/relationships/hyperlink" Target="https://en.wikipedia.org/wiki/Human_mind" TargetMode="External"/><Relationship Id="rId4" Type="http://schemas.openxmlformats.org/officeDocument/2006/relationships/hyperlink" Target="https://wab.uib.no/agora/tools/alws/collection-5-issue-1-article-27.annotat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10.1152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sko.org/cyclo/ontologie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witter.com/karpathy/status/170743782004506256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ilev@asmp.msk.su" TargetMode="External"/><Relationship Id="rId2" Type="http://schemas.openxmlformats.org/officeDocument/2006/relationships/hyperlink" Target="http://ailev.livejournal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683568" y="1916832"/>
            <a:ext cx="8280920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4600" b="1" dirty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  <a:p>
            <a:pPr marL="514350" indent="-514350" algn="l">
              <a:buFont typeface="Arial"/>
              <a:buAutoNum type="arabicPeriod"/>
            </a:pPr>
            <a:endParaRPr lang="ru-RU" dirty="0"/>
          </a:p>
        </p:txBody>
      </p:sp>
      <p:sp>
        <p:nvSpPr>
          <p:cNvPr id="10" name="Текст 5"/>
          <p:cNvSpPr txBox="1">
            <a:spLocks/>
          </p:cNvSpPr>
          <p:nvPr/>
        </p:nvSpPr>
        <p:spPr>
          <a:xfrm>
            <a:off x="3419872" y="6151652"/>
            <a:ext cx="2808312" cy="569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>
                <a:latin typeface="Arial Narrow" panose="020B0606020202030204" pitchFamily="34" charset="0"/>
              </a:rPr>
              <a:t>Ontolog</a:t>
            </a:r>
            <a:r>
              <a:rPr lang="en-US" sz="1600" b="1" dirty="0">
                <a:latin typeface="Arial Narrow" panose="020B0606020202030204" pitchFamily="34" charset="0"/>
              </a:rPr>
              <a:t> Forum</a:t>
            </a:r>
            <a:r>
              <a:rPr lang="ru-RU" sz="1600" b="1" dirty="0">
                <a:latin typeface="Arial Narrow" panose="020B0606020202030204" pitchFamily="34" charset="0"/>
              </a:rPr>
              <a:t>, </a:t>
            </a:r>
            <a:br>
              <a:rPr lang="en-US" sz="1600" b="1" dirty="0">
                <a:latin typeface="Arial Narrow" panose="020B0606020202030204" pitchFamily="34" charset="0"/>
              </a:rPr>
            </a:br>
            <a:r>
              <a:rPr lang="en-US" sz="1600" b="1" dirty="0">
                <a:latin typeface="Arial Narrow" panose="020B0606020202030204" pitchFamily="34" charset="0"/>
              </a:rPr>
              <a:t>November 8,</a:t>
            </a:r>
            <a:r>
              <a:rPr lang="ru-RU" sz="1600" b="1" dirty="0">
                <a:latin typeface="Arial Narrow" panose="020B0606020202030204" pitchFamily="34" charset="0"/>
              </a:rPr>
              <a:t> 20</a:t>
            </a:r>
            <a:r>
              <a:rPr lang="en-US" sz="1600" b="1" dirty="0">
                <a:latin typeface="Arial Narrow" panose="020B0606020202030204" pitchFamily="34" charset="0"/>
              </a:rPr>
              <a:t>2</a:t>
            </a:r>
            <a:r>
              <a:rPr lang="ru-RU" sz="1600" b="1" dirty="0">
                <a:latin typeface="Arial Narrow" panose="020B0606020202030204" pitchFamily="34" charset="0"/>
              </a:rPr>
              <a:t>3</a:t>
            </a:r>
            <a:r>
              <a:rPr lang="en-US" sz="1600" b="1" dirty="0">
                <a:latin typeface="Arial Narrow" panose="020B0606020202030204" pitchFamily="34" charset="0"/>
              </a:rPr>
              <a:t> </a:t>
            </a:r>
            <a:endParaRPr lang="ru-RU" sz="1600" b="1" dirty="0">
              <a:latin typeface="Arial Narrow" panose="020B0606020202030204" pitchFamily="34" charset="0"/>
            </a:endParaRPr>
          </a:p>
          <a:p>
            <a:pPr algn="ctr"/>
            <a:endParaRPr lang="ru-RU" sz="2400" dirty="0"/>
          </a:p>
        </p:txBody>
      </p:sp>
      <p:sp>
        <p:nvSpPr>
          <p:cNvPr id="13" name="Текст 5"/>
          <p:cNvSpPr txBox="1">
            <a:spLocks/>
          </p:cNvSpPr>
          <p:nvPr/>
        </p:nvSpPr>
        <p:spPr>
          <a:xfrm>
            <a:off x="210925" y="2875088"/>
            <a:ext cx="8753563" cy="2318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cs typeface="BrowalliaUPC" panose="020B0604020202020204" pitchFamily="34" charset="-34"/>
              </a:rPr>
              <a:t> Hybrid reasoning, the scope of knowledge, and what is beyond ontologies?</a:t>
            </a:r>
            <a:endParaRPr lang="en-US" sz="3200" b="1" dirty="0">
              <a:solidFill>
                <a:srgbClr val="0070C0"/>
              </a:solidFill>
              <a:cs typeface="BrowalliaUPC" panose="020B0604020202020204" pitchFamily="34" charset="-34"/>
            </a:endParaRPr>
          </a:p>
          <a:p>
            <a:pPr algn="ctr"/>
            <a:r>
              <a:rPr lang="en-US" sz="2000" b="1" dirty="0"/>
              <a:t>by Anatoly </a:t>
            </a:r>
            <a:r>
              <a:rPr lang="en-US" sz="2000" b="1" dirty="0" err="1"/>
              <a:t>Levenchuk</a:t>
            </a:r>
            <a:r>
              <a:rPr lang="en-US" sz="2000" b="1" dirty="0"/>
              <a:t> </a:t>
            </a:r>
            <a:br>
              <a:rPr lang="ru-RU" sz="3200" b="1" dirty="0">
                <a:latin typeface="+mn-lt"/>
              </a:rPr>
            </a:br>
            <a:r>
              <a:rPr lang="en-US" sz="2000" b="1" dirty="0"/>
              <a:t>Aisystant</a:t>
            </a:r>
            <a:endParaRPr lang="ru-RU" sz="2000" b="1" dirty="0"/>
          </a:p>
          <a:p>
            <a:pPr algn="ctr"/>
            <a:r>
              <a:rPr lang="en-US" sz="1600" b="1" dirty="0"/>
              <a:t>ailev@asmp.msk.su</a:t>
            </a:r>
            <a:endParaRPr lang="en-US" sz="1600" b="1" dirty="0">
              <a:solidFill>
                <a:srgbClr val="0070C0"/>
              </a:solidFill>
            </a:endParaRPr>
          </a:p>
          <a:p>
            <a:pPr algn="ctr"/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276311-7391-8688-9B0D-20351E32B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2566740" cy="6568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C12BB3-AFC2-44AC-9099-DE0CD0D0C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164" y="0"/>
            <a:ext cx="2063836" cy="6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7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31395AB-5C67-A0EC-E2FD-0672DA985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02456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4E</a:t>
            </a:r>
            <a:r>
              <a:rPr lang="ru-RU" sz="3200" b="1" dirty="0">
                <a:latin typeface="+mn-lt"/>
              </a:rPr>
              <a:t> </a:t>
            </a:r>
            <a:r>
              <a:rPr lang="en-US" sz="3200" b="1" dirty="0">
                <a:latin typeface="+mn-lt"/>
              </a:rPr>
              <a:t>cognitive architectures with knowledge graphs and LLMs</a:t>
            </a:r>
            <a:endParaRPr lang="ru-RU" sz="3200" b="1" dirty="0">
              <a:latin typeface="+mn-lt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5D36603C-76F0-02DC-B15F-64321FD2D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236" y="3117450"/>
            <a:ext cx="4577508" cy="271053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b="1" dirty="0"/>
              <a:t>Knowledge graph </a:t>
            </a:r>
            <a:r>
              <a:rPr lang="en-US" dirty="0"/>
              <a:t>–  </a:t>
            </a:r>
            <a:r>
              <a:rPr lang="en-US" sz="2300" dirty="0">
                <a:hlinkClick r:id="rId2"/>
              </a:rPr>
              <a:t>https://ontologforum.s3.amazonaws.com/OntologySummit2020/Communique/OntologySummit2020Communique.pdf</a:t>
            </a:r>
            <a:endParaRPr lang="en-US" sz="2300" dirty="0"/>
          </a:p>
          <a:p>
            <a:r>
              <a:rPr lang="en-US" dirty="0"/>
              <a:t>KG is a representation of a set of a statements </a:t>
            </a:r>
            <a:r>
              <a:rPr lang="en-US" b="1" dirty="0"/>
              <a:t>in the form of a multigraph</a:t>
            </a:r>
            <a:r>
              <a:rPr lang="en-US" dirty="0"/>
              <a:t>. </a:t>
            </a:r>
            <a:r>
              <a:rPr lang="en-US" dirty="0">
                <a:solidFill>
                  <a:srgbClr val="FF0000"/>
                </a:solidFill>
              </a:rPr>
              <a:t>[statements are </a:t>
            </a:r>
            <a:r>
              <a:rPr lang="en-US" b="1" dirty="0">
                <a:solidFill>
                  <a:srgbClr val="FF0000"/>
                </a:solidFill>
              </a:rPr>
              <a:t>representation of knowledge on what is in the world</a:t>
            </a:r>
            <a:r>
              <a:rPr lang="en-US" dirty="0">
                <a:solidFill>
                  <a:srgbClr val="FF0000"/>
                </a:solidFill>
              </a:rPr>
              <a:t>] </a:t>
            </a:r>
          </a:p>
          <a:p>
            <a:r>
              <a:rPr lang="en-US" dirty="0"/>
              <a:t>KG </a:t>
            </a:r>
            <a:r>
              <a:rPr lang="en-US" b="1" dirty="0"/>
              <a:t>Schema</a:t>
            </a:r>
            <a:r>
              <a:rPr lang="en-US" dirty="0"/>
              <a:t> is a collection of definitional statements specifying the meaning of the knowledge graph’s labels (</a:t>
            </a:r>
            <a:r>
              <a:rPr lang="en-US" b="1" dirty="0"/>
              <a:t>is part of KG</a:t>
            </a:r>
            <a:r>
              <a:rPr lang="en-US" dirty="0"/>
              <a:t>).</a:t>
            </a:r>
          </a:p>
          <a:p>
            <a:r>
              <a:rPr lang="en-US" b="1" dirty="0"/>
              <a:t>KG architecture</a:t>
            </a:r>
            <a:r>
              <a:rPr lang="en-US" dirty="0"/>
              <a:t> (KGA) provides a combination of scalable technologies, specifications, and data cultures for representing densely interconnected statements derived from structured or unstructured sources across domains in a reasonable way that is both human- and machine-readable.</a:t>
            </a:r>
          </a:p>
          <a:p>
            <a:r>
              <a:rPr lang="en-US" dirty="0"/>
              <a:t>KG system </a:t>
            </a:r>
            <a:r>
              <a:rPr lang="ru-RU" dirty="0"/>
              <a:t>(</a:t>
            </a:r>
            <a:r>
              <a:rPr lang="en-US" dirty="0"/>
              <a:t>KGS) is a KGA with a collection of KGs</a:t>
            </a:r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E2F75C90-48B9-60FF-7209-4DE0A3E08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0776" y="3086714"/>
            <a:ext cx="4217395" cy="2710531"/>
          </a:xfrm>
        </p:spPr>
        <p:txBody>
          <a:bodyPr>
            <a:normAutofit fontScale="40000" lnSpcReduction="20000"/>
          </a:bodyPr>
          <a:lstStyle/>
          <a:p>
            <a:r>
              <a:rPr lang="en-US" b="1" dirty="0"/>
              <a:t>Large language model – </a:t>
            </a:r>
            <a:r>
              <a:rPr lang="en-US" sz="2300" dirty="0">
                <a:hlinkClick r:id="rId3"/>
              </a:rPr>
              <a:t>https://ontologforum.com/index.php/OntologySummit2024</a:t>
            </a:r>
            <a:r>
              <a:rPr lang="en-US" sz="2300" dirty="0"/>
              <a:t> </a:t>
            </a:r>
            <a:r>
              <a:rPr lang="en-US" dirty="0"/>
              <a:t>(Fall series)</a:t>
            </a:r>
          </a:p>
          <a:p>
            <a:pPr lvl="1"/>
            <a:r>
              <a:rPr lang="en-US" sz="2700" dirty="0"/>
              <a:t>MLLM (multimodal LLM, foundational model) is </a:t>
            </a:r>
            <a:r>
              <a:rPr lang="en-US" sz="2700" b="1" dirty="0">
                <a:solidFill>
                  <a:srgbClr val="FF0000"/>
                </a:solidFill>
              </a:rPr>
              <a:t>representation of knowledge about what is in the world </a:t>
            </a:r>
            <a:r>
              <a:rPr lang="en-US" sz="2700" dirty="0"/>
              <a:t>that compressed from a multimodal description of the world (dataset) </a:t>
            </a:r>
            <a:r>
              <a:rPr lang="en-US" sz="2700" b="1" dirty="0"/>
              <a:t>in the form of generative neural network</a:t>
            </a:r>
            <a:r>
              <a:rPr lang="en-US" sz="2700" dirty="0"/>
              <a:t>. </a:t>
            </a:r>
          </a:p>
          <a:p>
            <a:pPr lvl="1"/>
            <a:r>
              <a:rPr lang="en-US" sz="2700" dirty="0"/>
              <a:t>There is </a:t>
            </a:r>
            <a:r>
              <a:rPr lang="en-US" sz="2700" b="1" dirty="0"/>
              <a:t>no Schema </a:t>
            </a:r>
            <a:r>
              <a:rPr lang="en-US" sz="2700" dirty="0"/>
              <a:t>with depiction of meaning</a:t>
            </a:r>
            <a:r>
              <a:rPr lang="ru-RU" sz="2700" dirty="0"/>
              <a:t>, </a:t>
            </a:r>
            <a:r>
              <a:rPr lang="en-US" sz="2700" dirty="0"/>
              <a:t>but </a:t>
            </a:r>
            <a:r>
              <a:rPr lang="en-US" sz="2700" b="1" dirty="0"/>
              <a:t>meaning is specified</a:t>
            </a:r>
            <a:r>
              <a:rPr lang="en-US" sz="2700" dirty="0"/>
              <a:t>. It is according to Ludwig Wittgenstein and Charles Pierce</a:t>
            </a:r>
            <a:r>
              <a:rPr lang="ru-RU" sz="2700" dirty="0"/>
              <a:t>, «</a:t>
            </a:r>
            <a:r>
              <a:rPr lang="en-US" sz="2700" dirty="0"/>
              <a:t>meaning is in use</a:t>
            </a:r>
            <a:r>
              <a:rPr lang="ru-RU" sz="2700" dirty="0"/>
              <a:t>», </a:t>
            </a:r>
            <a:r>
              <a:rPr lang="en-US" sz="2700" dirty="0"/>
              <a:t>words/tokens is </a:t>
            </a:r>
            <a:r>
              <a:rPr lang="ru-RU" sz="2700" dirty="0"/>
              <a:t>«</a:t>
            </a:r>
            <a:r>
              <a:rPr lang="en-US" sz="2700" dirty="0"/>
              <a:t>tools and instruments</a:t>
            </a:r>
            <a:r>
              <a:rPr lang="ru-RU" sz="2700" dirty="0"/>
              <a:t>»</a:t>
            </a:r>
            <a:r>
              <a:rPr lang="en-US" sz="2700" dirty="0"/>
              <a:t> – </a:t>
            </a:r>
            <a:r>
              <a:rPr lang="en-US" sz="2300" dirty="0">
                <a:hlinkClick r:id="rId4"/>
              </a:rPr>
              <a:t>https://wab.uib.no/agora/tools/alws/collection-5-issue-1-article-27.annotate</a:t>
            </a:r>
            <a:endParaRPr lang="en-US" sz="2300" dirty="0"/>
          </a:p>
          <a:p>
            <a:pPr lvl="1"/>
            <a:r>
              <a:rPr lang="en-US" sz="2700" dirty="0"/>
              <a:t>LLM architecture (LLMA</a:t>
            </a:r>
            <a:r>
              <a:rPr lang="ru-RU" sz="2700" dirty="0"/>
              <a:t>, е.</a:t>
            </a:r>
            <a:r>
              <a:rPr lang="en-US" sz="2700" dirty="0"/>
              <a:t>g. LLM is in graph-of-thoughts or student-teacher architectures) is a combination of scalable technologies, specifications, and data cultures for representing densely interconnected LLMs trained on structured or unstructured sources across domains in a reasonable way that is both human- and machine/self-</a:t>
            </a:r>
            <a:r>
              <a:rPr lang="en-US" sz="2700" dirty="0" err="1"/>
              <a:t>superwised</a:t>
            </a:r>
            <a:r>
              <a:rPr lang="en-US" sz="2700" dirty="0"/>
              <a:t>.</a:t>
            </a:r>
          </a:p>
          <a:p>
            <a:pPr lvl="1"/>
            <a:r>
              <a:rPr lang="en-US" sz="2700" dirty="0" err="1"/>
              <a:t>ChatLLM</a:t>
            </a:r>
            <a:r>
              <a:rPr lang="en-US" sz="2700" dirty="0"/>
              <a:t> is a LLM architecture with a collection of LLMs.</a:t>
            </a:r>
            <a:endParaRPr lang="ru-RU" sz="270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835FB0-68D1-C791-0F5D-8CBF38D0A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93117" y="6400418"/>
            <a:ext cx="2057400" cy="365125"/>
          </a:xfrm>
        </p:spPr>
        <p:txBody>
          <a:bodyPr/>
          <a:lstStyle/>
          <a:p>
            <a:fld id="{C84F76B6-6155-42AC-B024-73025507AB5D}" type="slidenum">
              <a:rPr lang="ru-RU" smtClean="0"/>
              <a:t>2</a:t>
            </a:fld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052F09-C1E2-5CC7-3786-90532A7A3654}"/>
              </a:ext>
            </a:extLst>
          </p:cNvPr>
          <p:cNvSpPr txBox="1"/>
          <p:nvPr/>
        </p:nvSpPr>
        <p:spPr>
          <a:xfrm>
            <a:off x="388689" y="1024569"/>
            <a:ext cx="868611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4E Cognition: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Embodied – not only brain, exist in body beyond the brain itself and depend on body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Embedded – have input-output, always is embedded in the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Extended – brain/computer</a:t>
            </a:r>
            <a:r>
              <a:rPr lang="ru-RU" sz="1400" dirty="0"/>
              <a:t>, </a:t>
            </a:r>
            <a:r>
              <a:rPr lang="en-US" sz="1400" dirty="0"/>
              <a:t>body/robot</a:t>
            </a:r>
            <a:r>
              <a:rPr lang="ru-RU" sz="1400" dirty="0"/>
              <a:t>, </a:t>
            </a:r>
            <a:r>
              <a:rPr lang="en-US" sz="1400" dirty="0"/>
              <a:t>environment/physical world are all participate in cognition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Enactive – purpose of cognition is support of an action</a:t>
            </a:r>
            <a:r>
              <a:rPr lang="ru-RU" sz="1400" dirty="0"/>
              <a:t>, </a:t>
            </a:r>
            <a:r>
              <a:rPr lang="en-US" sz="1400" dirty="0"/>
              <a:t>it is part of some activity. </a:t>
            </a:r>
          </a:p>
          <a:p>
            <a:endParaRPr lang="en-US" sz="900" b="1" dirty="0"/>
          </a:p>
          <a:p>
            <a:r>
              <a:rPr lang="en-US" sz="1400" b="1" dirty="0"/>
              <a:t>Cognitive architecture</a:t>
            </a:r>
            <a:r>
              <a:rPr lang="en-US" sz="1400" dirty="0"/>
              <a:t> refers to both a theory about the structure of the </a:t>
            </a:r>
            <a:r>
              <a:rPr lang="en-US" sz="1400" dirty="0">
                <a:hlinkClick r:id="rId5" tooltip="Human mind"/>
              </a:rPr>
              <a:t>human mind</a:t>
            </a:r>
            <a:r>
              <a:rPr lang="en-US" sz="1400" dirty="0"/>
              <a:t> and to a computational instantiation of such a theory used in the fields of artificial intelligence (AI) and </a:t>
            </a:r>
            <a:r>
              <a:rPr lang="en-US" sz="1400" dirty="0">
                <a:hlinkClick r:id="rId6" tooltip="Computational cognitive science"/>
              </a:rPr>
              <a:t>computational cognitive science</a:t>
            </a:r>
            <a:r>
              <a:rPr lang="en-US" sz="1400" dirty="0"/>
              <a:t> </a:t>
            </a:r>
            <a:r>
              <a:rPr lang="en-US" sz="1600" dirty="0"/>
              <a:t>– </a:t>
            </a:r>
            <a:r>
              <a:rPr lang="en-US" sz="1200" dirty="0">
                <a:hlinkClick r:id="rId7"/>
              </a:rPr>
              <a:t>https://en.wikipedia.org/wiki/Cognitive_architecture</a:t>
            </a:r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7338B9-99B9-B109-7F7D-3BDDAA90A593}"/>
              </a:ext>
            </a:extLst>
          </p:cNvPr>
          <p:cNvSpPr txBox="1"/>
          <p:nvPr/>
        </p:nvSpPr>
        <p:spPr>
          <a:xfrm>
            <a:off x="59388" y="5858717"/>
            <a:ext cx="9025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KG and LLM along with other types of </a:t>
            </a:r>
            <a:r>
              <a:rPr lang="en-US" sz="1600" dirty="0" err="1"/>
              <a:t>monoparadigm</a:t>
            </a:r>
            <a:r>
              <a:rPr lang="en-US" sz="1600" dirty="0"/>
              <a:t> knowledge representations (e.g. physical models) can be supported by multiparadigm cognitive architectures. Cognitive system/agent is a (multiparadigm) cognitive architecture with a collection of KGs, LLMs and other knowledge representations.</a:t>
            </a:r>
          </a:p>
        </p:txBody>
      </p:sp>
    </p:spTree>
    <p:extLst>
      <p:ext uri="{BB962C8B-B14F-4D97-AF65-F5344CB8AC3E}">
        <p14:creationId xmlns:p14="http://schemas.microsoft.com/office/powerpoint/2010/main" val="3818151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DCE39289-B532-BBE4-0451-461226538C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3998200"/>
              </p:ext>
            </p:extLst>
          </p:nvPr>
        </p:nvGraphicFramePr>
        <p:xfrm>
          <a:off x="2365430" y="2644174"/>
          <a:ext cx="6024390" cy="3833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D317C-406A-89C7-680A-48F5675C3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43" y="0"/>
            <a:ext cx="9050357" cy="49419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latin typeface="+mn-lt"/>
              </a:rPr>
              <a:t>Cognition as a knowledge evolution</a:t>
            </a:r>
            <a:endParaRPr lang="ru-RU" sz="2000" b="1" dirty="0">
              <a:latin typeface="+mn-lt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0E659E3-71C9-3D0D-DA9A-504C88E984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70948" y="4765592"/>
            <a:ext cx="1973052" cy="4941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b="1" dirty="0"/>
              <a:t>KG (discriminative model)</a:t>
            </a:r>
          </a:p>
          <a:p>
            <a:pPr>
              <a:spcBef>
                <a:spcPts val="0"/>
              </a:spcBef>
            </a:pPr>
            <a:r>
              <a:rPr lang="en-US" sz="1200" b="1" dirty="0"/>
              <a:t>Main usage in critics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93D7C0-B0DD-C620-A00D-A093C5BF2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3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A000E8-963B-5A7D-3FB1-04E79A3A73BF}"/>
              </a:ext>
            </a:extLst>
          </p:cNvPr>
          <p:cNvSpPr txBox="1"/>
          <p:nvPr/>
        </p:nvSpPr>
        <p:spPr>
          <a:xfrm>
            <a:off x="352540" y="384771"/>
            <a:ext cx="86978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Evolution: novelty and growth of complexity, multilevel optimization, open-ended.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Exists with quantum/digital memory (more 70% persistence between generations) for representations of gene/meme.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Darwinian evolution: a genetic one (self-replicated, genome is in every cell</a:t>
            </a:r>
            <a:r>
              <a:rPr lang="ru-RU" sz="1200" dirty="0"/>
              <a:t> </a:t>
            </a:r>
            <a:r>
              <a:rPr lang="en-US" sz="1200" dirty="0"/>
              <a:t>in the form of DNA). The central dogma of molecular biology: changes in genome are directly expressed in phenome, but changes in phenome are expressed in genome via mutations and survival of fittest organisms.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Techno-evolution: a memetic one (constructors that developing system-of-interest via </a:t>
            </a:r>
            <a:r>
              <a:rPr lang="en-US" sz="1200" b="1" dirty="0"/>
              <a:t>smart mutations</a:t>
            </a:r>
            <a:r>
              <a:rPr lang="en-US" sz="1200" dirty="0"/>
              <a:t>. Information models are </a:t>
            </a:r>
            <a:r>
              <a:rPr lang="en-US" sz="1200" dirty="0" err="1"/>
              <a:t>memomes</a:t>
            </a:r>
            <a:r>
              <a:rPr lang="en-US" sz="1200" dirty="0"/>
              <a:t> for engineered systems</a:t>
            </a:r>
            <a:r>
              <a:rPr lang="ru-RU" sz="1200" dirty="0"/>
              <a:t>, </a:t>
            </a:r>
            <a:r>
              <a:rPr lang="en-US" sz="1200" dirty="0"/>
              <a:t>phenomes can inform genomes via </a:t>
            </a:r>
            <a:r>
              <a:rPr lang="en-US" sz="1200" dirty="0" err="1"/>
              <a:t>contstructor’s</a:t>
            </a:r>
            <a:r>
              <a:rPr lang="en-US" sz="1200" dirty="0"/>
              <a:t> action).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Cognition is multilevel (Vanchurin) techno-evolutionary process (Karl Popper) that give us actionable (</a:t>
            </a:r>
            <a:r>
              <a:rPr lang="ru-RU" sz="1200" dirty="0"/>
              <a:t>«</a:t>
            </a:r>
            <a:r>
              <a:rPr lang="en-US" sz="1200" dirty="0"/>
              <a:t>taken seriously</a:t>
            </a:r>
            <a:r>
              <a:rPr lang="ru-RU" sz="1200" dirty="0"/>
              <a:t>», </a:t>
            </a:r>
            <a:r>
              <a:rPr lang="en-US" sz="1200" dirty="0"/>
              <a:t>pragmatic turn in philosophy) knowledge (replicated memome on a vast set of media) that is counterfactually explain the world (David Deutsch). </a:t>
            </a:r>
            <a:endParaRPr lang="ru-RU" sz="12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797C46-C28A-7A05-23C4-FA578A01DE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79" y="3018416"/>
            <a:ext cx="2700762" cy="28470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B3D02E-0BD0-8F8F-9020-290BCCF7BC89}"/>
              </a:ext>
            </a:extLst>
          </p:cNvPr>
          <p:cNvSpPr txBox="1"/>
          <p:nvPr/>
        </p:nvSpPr>
        <p:spPr>
          <a:xfrm>
            <a:off x="185347" y="5865495"/>
            <a:ext cx="2330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Ontology</a:t>
            </a:r>
            <a:r>
              <a:rPr lang="en-US" b="1" dirty="0"/>
              <a:t> as an area of inquiry asks </a:t>
            </a:r>
            <a:r>
              <a:rPr lang="en-US" b="1" i="1" dirty="0"/>
              <a:t>what is there</a:t>
            </a:r>
            <a:r>
              <a:rPr lang="en-US" b="1" dirty="0"/>
              <a:t>?</a:t>
            </a:r>
            <a:endParaRPr lang="ru-RU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15FFD8-ED88-2A7F-88BB-E2E56573C5C3}"/>
              </a:ext>
            </a:extLst>
          </p:cNvPr>
          <p:cNvSpPr txBox="1"/>
          <p:nvPr/>
        </p:nvSpPr>
        <p:spPr>
          <a:xfrm>
            <a:off x="6239174" y="2548882"/>
            <a:ext cx="2280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Ontology description at an</a:t>
            </a:r>
            <a:r>
              <a:rPr lang="ru-RU" sz="1200" b="1" dirty="0"/>
              <a:t> </a:t>
            </a:r>
            <a:r>
              <a:rPr lang="en-US" sz="1200" b="1" dirty="0"/>
              <a:t>arbitrary level of formality/rigor (e.g. books, papers)</a:t>
            </a:r>
            <a:endParaRPr lang="ru-RU" sz="1200" b="1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134E374-1780-3A2A-44E7-7B43A5B24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2735" y="2264218"/>
            <a:ext cx="2369689" cy="8742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b="1" dirty="0"/>
              <a:t>LLM (generative model)</a:t>
            </a:r>
          </a:p>
          <a:p>
            <a:pPr>
              <a:spcBef>
                <a:spcPts val="0"/>
              </a:spcBef>
            </a:pPr>
            <a:r>
              <a:rPr lang="en-US" sz="1200" b="1" dirty="0"/>
              <a:t>Main usage is guessing</a:t>
            </a:r>
            <a:r>
              <a:rPr lang="ru-RU" sz="1200" b="1" dirty="0"/>
              <a:t>, «</a:t>
            </a:r>
            <a:r>
              <a:rPr lang="en-US" sz="1200" b="1" dirty="0"/>
              <a:t>ontology hypothesis, an axiomatics about the world</a:t>
            </a:r>
            <a:r>
              <a:rPr lang="ru-RU" sz="1200" b="1" dirty="0"/>
              <a:t>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8450AB-38D7-D7D4-69B9-232C71A6489B}"/>
              </a:ext>
            </a:extLst>
          </p:cNvPr>
          <p:cNvSpPr txBox="1"/>
          <p:nvPr/>
        </p:nvSpPr>
        <p:spPr>
          <a:xfrm>
            <a:off x="3223799" y="6211669"/>
            <a:ext cx="52287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L</a:t>
            </a:r>
            <a:r>
              <a:rPr lang="en-US" sz="1800" b="1" dirty="0">
                <a:latin typeface="+mn-lt"/>
              </a:rPr>
              <a:t>oop of ontology guessing and </a:t>
            </a:r>
            <a:r>
              <a:rPr lang="en-US" sz="1800" b="1" dirty="0" err="1">
                <a:latin typeface="+mn-lt"/>
              </a:rPr>
              <a:t>logical+expertimental</a:t>
            </a:r>
            <a:r>
              <a:rPr lang="en-US" sz="1800" b="1" dirty="0">
                <a:latin typeface="+mn-lt"/>
              </a:rPr>
              <a:t> (extended cognition) criticism for</a:t>
            </a:r>
            <a:r>
              <a:rPr lang="ru-RU" sz="1800" b="1" dirty="0">
                <a:latin typeface="+mn-lt"/>
              </a:rPr>
              <a:t> </a:t>
            </a:r>
            <a:r>
              <a:rPr lang="en-US" sz="1800" b="1" dirty="0">
                <a:latin typeface="+mn-lt"/>
              </a:rPr>
              <a:t>better fitting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90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CAD92-938E-864E-639A-669F677A5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825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+mn-lt"/>
              </a:rPr>
              <a:t>≈</a:t>
            </a:r>
            <a:r>
              <a:rPr lang="en-US" sz="3200" b="1" dirty="0">
                <a:latin typeface="+mn-lt"/>
              </a:rPr>
              <a:t>5 ontology</a:t>
            </a:r>
            <a:r>
              <a:rPr lang="ru-RU" sz="3200" b="1" dirty="0">
                <a:latin typeface="+mn-lt"/>
              </a:rPr>
              <a:t>/</a:t>
            </a:r>
            <a:r>
              <a:rPr lang="en-US" sz="3200" b="1" dirty="0">
                <a:latin typeface="+mn-lt"/>
              </a:rPr>
              <a:t>modeling levels with </a:t>
            </a:r>
            <a:r>
              <a:rPr lang="ru-RU" sz="3200" b="1" dirty="0">
                <a:latin typeface="+mn-lt"/>
              </a:rPr>
              <a:t>≈</a:t>
            </a:r>
            <a:r>
              <a:rPr lang="en-US" sz="3200" b="1" dirty="0">
                <a:latin typeface="+mn-lt"/>
              </a:rPr>
              <a:t>5 levels of rigor</a:t>
            </a:r>
            <a:endParaRPr lang="ru-RU" sz="3200" b="1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AD326C-E7E1-BA4D-10B7-9EC55C68E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855"/>
            <a:ext cx="3168989" cy="63241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L4</a:t>
            </a:r>
            <a:r>
              <a:rPr lang="en-US" dirty="0"/>
              <a:t> - Objects, relations, attributes, types - this is a foundational ontology/theoretical theory of concepts/meta-meta-meta-model.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L3</a:t>
            </a:r>
            <a:r>
              <a:rPr lang="en-US" dirty="0"/>
              <a:t> - Types of systems, practices, agents, representations of space and time, forms and roles are upper ontology/meta-meta-model.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L2</a:t>
            </a:r>
            <a:r>
              <a:rPr lang="en-US" dirty="0"/>
              <a:t> - Types of objects</a:t>
            </a:r>
            <a:r>
              <a:rPr lang="ru-RU" dirty="0"/>
              <a:t> </a:t>
            </a:r>
            <a:r>
              <a:rPr lang="en-US" dirty="0"/>
              <a:t>in activities/practices/work methods are middle ontology/meta-meta-model. </a:t>
            </a:r>
          </a:p>
          <a:p>
            <a:pPr marL="0" indent="0">
              <a:buNone/>
            </a:pPr>
            <a:r>
              <a:rPr lang="en-US" b="1" dirty="0"/>
              <a:t>L1</a:t>
            </a:r>
            <a:r>
              <a:rPr lang="en-US" dirty="0"/>
              <a:t> - Set of object types of separate applied disciplines (domain/ subject domain is a domain of objects of one subject/discipline) - this is a domain ontology/</a:t>
            </a:r>
            <a:r>
              <a:rPr lang="en-US" dirty="0" err="1"/>
              <a:t>metaC</a:t>
            </a:r>
            <a:r>
              <a:rPr lang="en-US" dirty="0"/>
              <a:t> model/ data model in database. </a:t>
            </a:r>
          </a:p>
          <a:p>
            <a:pPr marL="0" indent="0">
              <a:buNone/>
            </a:pPr>
            <a:r>
              <a:rPr lang="en-US" b="1" dirty="0"/>
              <a:t>L0</a:t>
            </a:r>
            <a:r>
              <a:rPr lang="en-US" dirty="0"/>
              <a:t> - Enterprise object instance model - operational model/model/instance ontology/data in database.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AB38AB-0109-079B-037A-2308B3E69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4</a:t>
            </a:fld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5193E606-1921-903D-EEC8-4E5B0BEACD9A}"/>
              </a:ext>
            </a:extLst>
          </p:cNvPr>
          <p:cNvSpPr txBox="1">
            <a:spLocks/>
          </p:cNvSpPr>
          <p:nvPr/>
        </p:nvSpPr>
        <p:spPr>
          <a:xfrm>
            <a:off x="3037401" y="533855"/>
            <a:ext cx="3821364" cy="61749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This is activation of S2 (slow thinking according to </a:t>
            </a:r>
            <a:r>
              <a:rPr lang="en-US" sz="1800" dirty="0" err="1"/>
              <a:t>Kaneman</a:t>
            </a:r>
            <a:r>
              <a:rPr lang="en-US" sz="1800" dirty="0"/>
              <a:t>)</a:t>
            </a:r>
            <a:r>
              <a:rPr lang="ru-RU" sz="1800" dirty="0"/>
              <a:t>, </a:t>
            </a:r>
            <a:r>
              <a:rPr lang="en-US" sz="1800" dirty="0"/>
              <a:t>theory </a:t>
            </a:r>
            <a:r>
              <a:rPr lang="en-US" sz="1800" dirty="0" err="1"/>
              <a:t>theory</a:t>
            </a:r>
            <a:r>
              <a:rPr lang="en-US" sz="1800" dirty="0"/>
              <a:t> of concepts. No formal form, exclusively in methodologist/</a:t>
            </a:r>
            <a:r>
              <a:rPr lang="en-US" sz="1800" dirty="0" err="1"/>
              <a:t>ontologist</a:t>
            </a:r>
            <a:r>
              <a:rPr lang="en-US" sz="1800" dirty="0"/>
              <a:t> human head (</a:t>
            </a:r>
            <a:r>
              <a:rPr lang="en-US" sz="1800" b="1" dirty="0"/>
              <a:t>may be modeled by LLM</a:t>
            </a:r>
            <a:r>
              <a:rPr lang="en-US" sz="1800" dirty="0"/>
              <a:t>). </a:t>
            </a:r>
            <a:r>
              <a:rPr lang="en-US" sz="1800" dirty="0" err="1"/>
              <a:t>Texbooks</a:t>
            </a:r>
            <a:r>
              <a:rPr lang="en-US" sz="1800" dirty="0"/>
              <a:t>.</a:t>
            </a:r>
            <a:br>
              <a:rPr lang="en-US" sz="1800" dirty="0"/>
            </a:br>
            <a:br>
              <a:rPr lang="en-US" sz="1100" dirty="0"/>
            </a:br>
            <a:r>
              <a:rPr lang="en-US" sz="1800" dirty="0"/>
              <a:t>This is general knowledge about world, exclusively in human head. Needed for type checking, preventing errors with improper relations and operations for strong typing (</a:t>
            </a:r>
            <a:r>
              <a:rPr lang="en-US" sz="1800" b="1" dirty="0"/>
              <a:t>may be modeled by LLM</a:t>
            </a:r>
            <a:r>
              <a:rPr lang="en-US" sz="1800" dirty="0"/>
              <a:t>). Textbooks.</a:t>
            </a:r>
          </a:p>
          <a:p>
            <a:pPr marL="0" indent="0">
              <a:buNone/>
            </a:pPr>
            <a:r>
              <a:rPr lang="en-US" sz="1800" dirty="0"/>
              <a:t>Domain textbooks, but with strong typing from upper ontology (analog – industrial usage of ISO 15926-2, but in texts in NL, not formal models)</a:t>
            </a:r>
          </a:p>
          <a:p>
            <a:pPr marL="0" indent="0">
              <a:buNone/>
            </a:pPr>
            <a:r>
              <a:rPr lang="en-US" sz="1800" dirty="0"/>
              <a:t>Database schema (usually in table columns and table names). Strong typing from domain ontology (in the human’s head, learned from textbook and experience). Provided by universal modelers (coda.io, notion.so).</a:t>
            </a:r>
          </a:p>
          <a:p>
            <a:pPr marL="0" indent="0">
              <a:buNone/>
            </a:pPr>
            <a:r>
              <a:rPr lang="en-US" sz="1800" dirty="0"/>
              <a:t>Actual reference/master data and transactions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313347-6B6F-2790-10B0-178E1C73A735}"/>
              </a:ext>
            </a:extLst>
          </p:cNvPr>
          <p:cNvSpPr txBox="1"/>
          <p:nvPr/>
        </p:nvSpPr>
        <p:spPr>
          <a:xfrm>
            <a:off x="6951210" y="404329"/>
            <a:ext cx="198856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Aisystant, Corp.</a:t>
            </a:r>
          </a:p>
          <a:p>
            <a:r>
              <a:rPr lang="en-US" sz="1600" b="1" dirty="0"/>
              <a:t>“Organizational Development”</a:t>
            </a:r>
            <a:r>
              <a:rPr lang="ru-RU" sz="1600" b="1" dirty="0"/>
              <a:t> </a:t>
            </a:r>
            <a:r>
              <a:rPr lang="en-US" sz="1600" b="1" dirty="0"/>
              <a:t>courses (120 students daily):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Modeling and Attention management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Systems thinking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Methodology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Systems 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Systems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Person Engineering</a:t>
            </a:r>
            <a:endParaRPr lang="ru-RU" sz="1400" b="1" dirty="0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57155F9B-2C62-2114-1D0C-2D5A5B6A574E}"/>
              </a:ext>
            </a:extLst>
          </p:cNvPr>
          <p:cNvSpPr/>
          <p:nvPr/>
        </p:nvSpPr>
        <p:spPr>
          <a:xfrm rot="959934" flipH="1">
            <a:off x="6392926" y="1506561"/>
            <a:ext cx="571033" cy="3651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text</a:t>
            </a:r>
            <a:endParaRPr lang="ru-RU" sz="1400" b="1" dirty="0"/>
          </a:p>
        </p:txBody>
      </p:sp>
      <p:sp>
        <p:nvSpPr>
          <p:cNvPr id="8" name="Правая фигурная скобка 7">
            <a:extLst>
              <a:ext uri="{FF2B5EF4-FFF2-40B4-BE49-F238E27FC236}">
                <a16:creationId xmlns:a16="http://schemas.microsoft.com/office/drawing/2014/main" id="{41139F77-E831-3496-6ADB-641B0440B184}"/>
              </a:ext>
            </a:extLst>
          </p:cNvPr>
          <p:cNvSpPr/>
          <p:nvPr/>
        </p:nvSpPr>
        <p:spPr>
          <a:xfrm flipH="1">
            <a:off x="6559694" y="2135927"/>
            <a:ext cx="374573" cy="2126356"/>
          </a:xfrm>
          <a:prstGeom prst="rightBrace">
            <a:avLst>
              <a:gd name="adj1" fmla="val 47695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text</a:t>
            </a:r>
            <a:endParaRPr lang="ru-RU" dirty="0"/>
          </a:p>
        </p:txBody>
      </p:sp>
      <p:sp>
        <p:nvSpPr>
          <p:cNvPr id="9" name="Правая фигурная скобка 8">
            <a:extLst>
              <a:ext uri="{FF2B5EF4-FFF2-40B4-BE49-F238E27FC236}">
                <a16:creationId xmlns:a16="http://schemas.microsoft.com/office/drawing/2014/main" id="{D0DF7591-C7B2-F0A1-93AC-F93DA4D47C1C}"/>
              </a:ext>
            </a:extLst>
          </p:cNvPr>
          <p:cNvSpPr/>
          <p:nvPr/>
        </p:nvSpPr>
        <p:spPr>
          <a:xfrm flipH="1">
            <a:off x="6576637" y="4367749"/>
            <a:ext cx="374573" cy="1267484"/>
          </a:xfrm>
          <a:prstGeom prst="rightBrace">
            <a:avLst>
              <a:gd name="adj1" fmla="val 47695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Columns</a:t>
            </a:r>
            <a:endParaRPr lang="ru-RU" sz="105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E2024F-5812-8EE5-21AA-08EA422B0EA0}"/>
              </a:ext>
            </a:extLst>
          </p:cNvPr>
          <p:cNvSpPr txBox="1"/>
          <p:nvPr/>
        </p:nvSpPr>
        <p:spPr>
          <a:xfrm>
            <a:off x="7303495" y="4642054"/>
            <a:ext cx="1817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Homework (ontology engineering for student’s actual job projects).</a:t>
            </a:r>
            <a:endParaRPr lang="ru-RU" sz="1200" b="1" dirty="0"/>
          </a:p>
        </p:txBody>
      </p:sp>
      <p:sp>
        <p:nvSpPr>
          <p:cNvPr id="11" name="Правая фигурная скобка 10">
            <a:extLst>
              <a:ext uri="{FF2B5EF4-FFF2-40B4-BE49-F238E27FC236}">
                <a16:creationId xmlns:a16="http://schemas.microsoft.com/office/drawing/2014/main" id="{9E56743C-BEA0-E4B3-C9F0-458DCCFCFB11}"/>
              </a:ext>
            </a:extLst>
          </p:cNvPr>
          <p:cNvSpPr/>
          <p:nvPr/>
        </p:nvSpPr>
        <p:spPr>
          <a:xfrm flipH="1">
            <a:off x="6587871" y="5715669"/>
            <a:ext cx="374573" cy="912702"/>
          </a:xfrm>
          <a:prstGeom prst="rightBrace">
            <a:avLst>
              <a:gd name="adj1" fmla="val 47695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cells</a:t>
            </a:r>
            <a:endParaRPr lang="ru-RU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BF9886-AC89-16B4-35D9-B5175C52698D}"/>
              </a:ext>
            </a:extLst>
          </p:cNvPr>
          <p:cNvSpPr txBox="1"/>
          <p:nvPr/>
        </p:nvSpPr>
        <p:spPr>
          <a:xfrm>
            <a:off x="7301901" y="5848854"/>
            <a:ext cx="1487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Provided by student’s colleagues at work</a:t>
            </a:r>
            <a:endParaRPr lang="ru-RU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D3B9F1-09A0-3EA2-9835-AF81457E9708}"/>
              </a:ext>
            </a:extLst>
          </p:cNvPr>
          <p:cNvSpPr txBox="1"/>
          <p:nvPr/>
        </p:nvSpPr>
        <p:spPr>
          <a:xfrm>
            <a:off x="7301901" y="3811562"/>
            <a:ext cx="181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Applied knowledge (not provided by Aisystant)</a:t>
            </a:r>
            <a:endParaRPr lang="ru-RU" sz="1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76F178-0F8B-6914-8F76-81634468F35F}"/>
              </a:ext>
            </a:extLst>
          </p:cNvPr>
          <p:cNvSpPr txBox="1"/>
          <p:nvPr/>
        </p:nvSpPr>
        <p:spPr>
          <a:xfrm rot="16200000">
            <a:off x="6065468" y="5231406"/>
            <a:ext cx="2031325" cy="15582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2000" dirty="0"/>
              <a:t>tables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917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115F3-DC0E-483D-BCD6-4CDDEC980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0889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LLM</a:t>
            </a:r>
            <a:r>
              <a:rPr lang="ru-RU" sz="3200" b="1" dirty="0">
                <a:latin typeface="+mn-lt"/>
              </a:rPr>
              <a:t>: </a:t>
            </a:r>
            <a:r>
              <a:rPr lang="en-US" sz="3200" b="1" dirty="0">
                <a:latin typeface="+mn-lt"/>
              </a:rPr>
              <a:t>as interface to upper ontology</a:t>
            </a:r>
            <a:endParaRPr lang="ru-RU" sz="3200" b="1" dirty="0"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BFD88E-1773-4443-9206-BCE13757F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6490456"/>
            <a:ext cx="2057400" cy="365125"/>
          </a:xfrm>
        </p:spPr>
        <p:txBody>
          <a:bodyPr/>
          <a:lstStyle/>
          <a:p>
            <a:fld id="{C84F76B6-6155-42AC-B024-73025507AB5D}" type="slidenum">
              <a:rPr lang="ru-RU" smtClean="0"/>
              <a:t>5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7D6368-9710-A925-98CD-4DCC5FC6D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984" y="1200079"/>
            <a:ext cx="5275016" cy="41375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12DDB0-0B88-9F54-4A87-1C3DC2E52D31}"/>
              </a:ext>
            </a:extLst>
          </p:cNvPr>
          <p:cNvSpPr txBox="1"/>
          <p:nvPr/>
        </p:nvSpPr>
        <p:spPr>
          <a:xfrm>
            <a:off x="216385" y="1200079"/>
            <a:ext cx="3601402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 production since March 28, 2023. In active use by students (provided with warning about possible inaccuracy)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Upper ontology exists not as definitions, but as “concept usage” in text (with synonym chains to emphasis concepts, not words). </a:t>
            </a:r>
            <a:r>
              <a:rPr lang="en-US" b="1" dirty="0"/>
              <a:t>Strongly oppose definitions in upper ontology! It exists for people, not for a computer reasoner!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LLM can translate to English and to Russian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Based on GPT-3.5-turbo (its cheap!) and </a:t>
            </a:r>
            <a:r>
              <a:rPr lang="en-US" dirty="0" err="1"/>
              <a:t>LangChain</a:t>
            </a:r>
            <a:r>
              <a:rPr lang="en-US" dirty="0"/>
              <a:t>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Upper ontology is based on 3</a:t>
            </a:r>
            <a:r>
              <a:rPr lang="en-US" baseline="30000" dirty="0"/>
              <a:t>rd</a:t>
            </a:r>
            <a:r>
              <a:rPr lang="en-US" dirty="0"/>
              <a:t> generation systems thinking</a:t>
            </a:r>
            <a:r>
              <a:rPr lang="ru-RU" dirty="0"/>
              <a:t>, </a:t>
            </a:r>
            <a:r>
              <a:rPr lang="en-US" dirty="0"/>
              <a:t> </a:t>
            </a:r>
            <a:r>
              <a:rPr lang="en-US" sz="1400" dirty="0">
                <a:hlinkClick r:id="rId3"/>
              </a:rPr>
              <a:t>https://arxiv.org/abs/2310.11524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92388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E6CEA7-A7E4-26BD-384D-CEF344492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089" y="9085"/>
            <a:ext cx="3385748" cy="263909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9C80A-5818-AD2B-E833-888DF330A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5"/>
            <a:ext cx="5577142" cy="51653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Knowledge organization</a:t>
            </a:r>
            <a:endParaRPr lang="ru-RU" b="1" dirty="0">
              <a:latin typeface="+mn-lt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B8BE3E3-6ACC-8308-D8B2-4B78B8118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36" y="2714435"/>
            <a:ext cx="7084076" cy="1626038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4A308A-9913-40CE-4684-6368AD591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6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33684F-6EC5-8F2D-D5B2-E1B7ADAAF75E}"/>
              </a:ext>
            </a:extLst>
          </p:cNvPr>
          <p:cNvSpPr txBox="1"/>
          <p:nvPr/>
        </p:nvSpPr>
        <p:spPr>
          <a:xfrm>
            <a:off x="84809" y="4305534"/>
            <a:ext cx="17138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 in use. Full search provides all of it. Yahoo! and Google Catalog are absent in the area. Classifications become obsolete (except government).</a:t>
            </a:r>
            <a:endParaRPr lang="ru-RU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CFE0B5-86D4-0427-0600-F4009A26A534}"/>
              </a:ext>
            </a:extLst>
          </p:cNvPr>
          <p:cNvSpPr txBox="1"/>
          <p:nvPr/>
        </p:nvSpPr>
        <p:spPr>
          <a:xfrm>
            <a:off x="1726703" y="4280183"/>
            <a:ext cx="18728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Ask LLM (that has internet access) for a newest concepts</a:t>
            </a:r>
            <a:r>
              <a:rPr lang="ru-RU" sz="1600" dirty="0"/>
              <a:t> </a:t>
            </a:r>
            <a:r>
              <a:rPr lang="en-US" sz="1600" dirty="0"/>
              <a:t>about </a:t>
            </a:r>
            <a:r>
              <a:rPr lang="ru-RU" sz="1600" dirty="0"/>
              <a:t>«</a:t>
            </a:r>
            <a:r>
              <a:rPr lang="en-US" sz="1600" dirty="0"/>
              <a:t>what is in the world</a:t>
            </a:r>
            <a:r>
              <a:rPr lang="ru-RU" sz="1600" dirty="0"/>
              <a:t>?»</a:t>
            </a:r>
            <a:r>
              <a:rPr lang="en-US" sz="1600" dirty="0"/>
              <a:t>. 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628176-4806-7BF4-F617-5014A188CFAE}"/>
              </a:ext>
            </a:extLst>
          </p:cNvPr>
          <p:cNvSpPr txBox="1"/>
          <p:nvPr/>
        </p:nvSpPr>
        <p:spPr>
          <a:xfrm>
            <a:off x="3584575" y="4280183"/>
            <a:ext cx="4218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Knowledge graphs are here (hugely compressed incomplete knowledge, but convenient for proving. Not giving answers for </a:t>
            </a:r>
            <a:r>
              <a:rPr lang="ru-RU" sz="1600" b="1" dirty="0"/>
              <a:t>«</a:t>
            </a:r>
            <a:r>
              <a:rPr lang="en-US" sz="1600" b="1" dirty="0"/>
              <a:t>what is in the world</a:t>
            </a:r>
            <a:r>
              <a:rPr lang="ru-RU" sz="1600" b="1" dirty="0"/>
              <a:t>?»</a:t>
            </a:r>
            <a:r>
              <a:rPr lang="en-US" sz="1600" b="1" dirty="0"/>
              <a:t> for most of the questions, only for a few of them!).</a:t>
            </a:r>
            <a:endParaRPr lang="ru-RU" sz="1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64027-4A96-9E39-CC1A-62699A9CC537}"/>
              </a:ext>
            </a:extLst>
          </p:cNvPr>
          <p:cNvSpPr txBox="1"/>
          <p:nvPr/>
        </p:nvSpPr>
        <p:spPr>
          <a:xfrm>
            <a:off x="0" y="510653"/>
            <a:ext cx="589124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Ontology can be viewed as a knowledge organization system</a:t>
            </a:r>
            <a:r>
              <a:rPr lang="ru-RU" sz="1400" dirty="0"/>
              <a:t>,</a:t>
            </a:r>
            <a:r>
              <a:rPr lang="en-US" sz="1400" dirty="0"/>
              <a:t> </a:t>
            </a:r>
            <a:r>
              <a:rPr lang="en-US" sz="1400" dirty="0">
                <a:hlinkClick r:id="rId4"/>
              </a:rPr>
              <a:t>https://www.isko.org/cyclo/ontologies</a:t>
            </a:r>
            <a:r>
              <a:rPr lang="ru-RU" sz="1400" dirty="0"/>
              <a:t>. 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Ontology is not mandatory formal! There is ontology formality/complexity spectrum (But opinions of </a:t>
            </a:r>
            <a:r>
              <a:rPr lang="en-US" sz="1400" dirty="0" err="1"/>
              <a:t>ontologists</a:t>
            </a:r>
            <a:r>
              <a:rPr lang="en-US" sz="1400" dirty="0"/>
              <a:t> here vastly differs).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Ontology give us answers for “What is in the world</a:t>
            </a:r>
            <a:r>
              <a:rPr lang="ru-RU" sz="1400" dirty="0"/>
              <a:t>?</a:t>
            </a:r>
            <a:r>
              <a:rPr lang="en-US" sz="1400" dirty="0"/>
              <a:t>” question. LLM can give us answer for the </a:t>
            </a:r>
            <a:r>
              <a:rPr lang="en-US" sz="1400"/>
              <a:t>same question, </a:t>
            </a:r>
            <a:r>
              <a:rPr lang="en-US" sz="1400" b="1" dirty="0"/>
              <a:t>even accounting for a context</a:t>
            </a:r>
            <a:r>
              <a:rPr lang="en-US" sz="1400" dirty="0"/>
              <a:t>. </a:t>
            </a:r>
            <a:r>
              <a:rPr lang="en-US" sz="1400" b="1" dirty="0"/>
              <a:t>Context and text ontology alignment – is very important!</a:t>
            </a:r>
            <a:endParaRPr lang="ru-RU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417547-B346-D267-6D0C-8CA5E90183E2}"/>
              </a:ext>
            </a:extLst>
          </p:cNvPr>
          <p:cNvSpPr txBox="1"/>
          <p:nvPr/>
        </p:nvSpPr>
        <p:spPr>
          <a:xfrm>
            <a:off x="723680" y="3949773"/>
            <a:ext cx="2875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Deborah </a:t>
            </a:r>
            <a:r>
              <a:rPr lang="en-US" sz="1200" b="1" dirty="0" err="1">
                <a:solidFill>
                  <a:schemeClr val="bg1"/>
                </a:solidFill>
              </a:rPr>
              <a:t>McGuinnes</a:t>
            </a:r>
            <a:r>
              <a:rPr lang="en-US" sz="1200" b="1" dirty="0">
                <a:solidFill>
                  <a:schemeClr val="bg1"/>
                </a:solidFill>
              </a:rPr>
              <a:t> (2003)</a:t>
            </a:r>
            <a:endParaRPr lang="ru-RU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07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ADE1A-397A-3A0F-27D3-1062A7DD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636909" cy="2120747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+mn-lt"/>
              </a:rPr>
              <a:t>Opinion of Andrej Karpathy</a:t>
            </a:r>
            <a:r>
              <a:rPr lang="ru-RU" sz="2000" b="1" dirty="0">
                <a:latin typeface="+mn-lt"/>
              </a:rPr>
              <a:t>: </a:t>
            </a:r>
            <a:r>
              <a:rPr lang="en-US" sz="2000" b="1" dirty="0">
                <a:latin typeface="+mn-lt"/>
              </a:rPr>
              <a:t>LLM system (where LLM is a kernel process) functionally is a future operating system. </a:t>
            </a:r>
            <a:br>
              <a:rPr lang="en-US" sz="2000" b="1" dirty="0">
                <a:latin typeface="+mn-lt"/>
              </a:rPr>
            </a:br>
            <a:br>
              <a:rPr lang="ru-RU" sz="1200" b="1" dirty="0">
                <a:latin typeface="+mn-lt"/>
              </a:rPr>
            </a:br>
            <a:r>
              <a:rPr lang="en-US" sz="2000" b="1" dirty="0">
                <a:latin typeface="+mn-lt"/>
              </a:rPr>
              <a:t>(And KG</a:t>
            </a:r>
            <a:r>
              <a:rPr lang="ru-RU" sz="2000" b="1" dirty="0">
                <a:latin typeface="+mn-lt"/>
              </a:rPr>
              <a:t> </a:t>
            </a:r>
            <a:r>
              <a:rPr lang="en-US" sz="2000" b="1" dirty="0">
                <a:latin typeface="+mn-lt"/>
              </a:rPr>
              <a:t>systems are not, they are </a:t>
            </a:r>
            <a:r>
              <a:rPr lang="ru-RU" sz="2000" b="1" dirty="0">
                <a:latin typeface="+mn-lt"/>
              </a:rPr>
              <a:t>«</a:t>
            </a:r>
            <a:r>
              <a:rPr lang="en-US" sz="2000" b="1" dirty="0">
                <a:latin typeface="+mn-lt"/>
              </a:rPr>
              <a:t>expert</a:t>
            </a:r>
            <a:r>
              <a:rPr lang="ru-RU" sz="2000" b="1" dirty="0">
                <a:latin typeface="+mn-lt"/>
              </a:rPr>
              <a:t> </a:t>
            </a:r>
            <a:r>
              <a:rPr lang="en-US" sz="2000" b="1" dirty="0">
                <a:latin typeface="+mn-lt"/>
              </a:rPr>
              <a:t>systems</a:t>
            </a:r>
            <a:r>
              <a:rPr lang="ru-RU" sz="2000" b="1" dirty="0">
                <a:latin typeface="+mn-lt"/>
              </a:rPr>
              <a:t>»</a:t>
            </a:r>
            <a:r>
              <a:rPr lang="en-US" sz="2000" b="1" dirty="0">
                <a:latin typeface="+mn-lt"/>
              </a:rPr>
              <a:t> for particular expert tasks. CYC is already not pure KG</a:t>
            </a:r>
            <a:r>
              <a:rPr lang="ru-RU" sz="2000" b="1" dirty="0">
                <a:latin typeface="+mn-lt"/>
              </a:rPr>
              <a:t> </a:t>
            </a:r>
            <a:r>
              <a:rPr lang="en-US" sz="2000" b="1" dirty="0">
                <a:latin typeface="+mn-lt"/>
              </a:rPr>
              <a:t>system, it has </a:t>
            </a:r>
            <a:r>
              <a:rPr lang="ru-RU" sz="2000" b="1" dirty="0">
                <a:latin typeface="+mn-lt"/>
              </a:rPr>
              <a:t>«</a:t>
            </a:r>
            <a:r>
              <a:rPr lang="en-US" sz="2000" b="1" dirty="0">
                <a:latin typeface="+mn-lt"/>
              </a:rPr>
              <a:t>neural accelerators</a:t>
            </a:r>
            <a:r>
              <a:rPr lang="ru-RU" sz="2000" b="1" dirty="0">
                <a:latin typeface="+mn-lt"/>
              </a:rPr>
              <a:t>»</a:t>
            </a:r>
            <a:r>
              <a:rPr lang="en-US" sz="2000" b="1" dirty="0">
                <a:latin typeface="+mn-lt"/>
              </a:rPr>
              <a:t>).</a:t>
            </a:r>
            <a:endParaRPr lang="ru-RU" sz="2000" b="1" dirty="0">
              <a:latin typeface="+mn-lt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78E3B8-091B-515B-752B-FA4EFF895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59" y="2164814"/>
            <a:ext cx="6393850" cy="469318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Andrej Karpathy</a:t>
            </a:r>
            <a:r>
              <a:rPr lang="en-US" dirty="0"/>
              <a:t>, </a:t>
            </a:r>
            <a:r>
              <a:rPr lang="en-US" sz="2200" dirty="0">
                <a:hlinkClick r:id="rId2"/>
              </a:rPr>
              <a:t>https://twitter.com/karpathy/status/1707437820045062561</a:t>
            </a:r>
            <a:r>
              <a:rPr lang="en-US" sz="2200" dirty="0"/>
              <a:t> </a:t>
            </a:r>
            <a:r>
              <a:rPr lang="en-US" sz="2300" dirty="0"/>
              <a:t>(Last edited 7:51 PM · Sep 28, 2023 · 2M Views)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LLMs not as a chatbot, but the kernel process of a new Operating System. E.g. today it orchestrates:</a:t>
            </a:r>
          </a:p>
          <a:p>
            <a:r>
              <a:rPr lang="en-US" dirty="0"/>
              <a:t>Input &amp; Output across modalities (text, audio, vision)</a:t>
            </a:r>
          </a:p>
          <a:p>
            <a:r>
              <a:rPr lang="en-US" dirty="0"/>
              <a:t>Code interpreter, ability to write &amp; run programs</a:t>
            </a:r>
          </a:p>
          <a:p>
            <a:r>
              <a:rPr lang="en-US" dirty="0"/>
              <a:t>Browser / internet access</a:t>
            </a:r>
          </a:p>
          <a:p>
            <a:r>
              <a:rPr lang="en-US" dirty="0"/>
              <a:t>Embeddings database for files and internal memory storage &amp; retrieval</a:t>
            </a:r>
          </a:p>
          <a:p>
            <a:pPr marL="0" indent="0">
              <a:buNone/>
            </a:pPr>
            <a:r>
              <a:rPr lang="en-US" dirty="0"/>
              <a:t>A lot of computing concepts carry over. </a:t>
            </a:r>
            <a:r>
              <a:rPr lang="en-US" b="1" dirty="0"/>
              <a:t>Currently we have single-threaded execution running at ~10Hz (</a:t>
            </a:r>
            <a:r>
              <a:rPr lang="en-US" b="1" dirty="0" err="1"/>
              <a:t>tok</a:t>
            </a:r>
            <a:r>
              <a:rPr lang="en-US" b="1" dirty="0"/>
              <a:t>/s) and enjoy looking at the assembly-level execution traces stream by</a:t>
            </a:r>
            <a:r>
              <a:rPr lang="en-US" dirty="0"/>
              <a:t>. Concepts from computer security carry over, with attacks, defenses and emerging vulnerabilities.</a:t>
            </a:r>
          </a:p>
          <a:p>
            <a:pPr marL="0" indent="0">
              <a:buNone/>
            </a:pPr>
            <a:r>
              <a:rPr lang="en-US" dirty="0"/>
              <a:t>I also like the nearest neighbor analogy of "Operating System" because the industry is starting to shape up similar:</a:t>
            </a:r>
          </a:p>
          <a:p>
            <a:pPr marL="0" indent="0">
              <a:buNone/>
            </a:pPr>
            <a:r>
              <a:rPr lang="en-US" dirty="0"/>
              <a:t>Windows, OS X, and Linux &lt;-&gt; GPT, </a:t>
            </a:r>
            <a:r>
              <a:rPr lang="en-US" dirty="0" err="1"/>
              <a:t>PaLM</a:t>
            </a:r>
            <a:r>
              <a:rPr lang="en-US" dirty="0"/>
              <a:t>, Claude, and Llama/Mistral(?:)).</a:t>
            </a:r>
          </a:p>
          <a:p>
            <a:pPr marL="0" indent="0">
              <a:buNone/>
            </a:pPr>
            <a:r>
              <a:rPr lang="en-US" dirty="0"/>
              <a:t>An OS comes with default apps but has an app store.</a:t>
            </a:r>
          </a:p>
          <a:p>
            <a:pPr marL="0" indent="0">
              <a:buNone/>
            </a:pPr>
            <a:r>
              <a:rPr lang="en-US" dirty="0"/>
              <a:t>Most apps can be adapted to multiple platforms.</a:t>
            </a:r>
          </a:p>
          <a:p>
            <a:pPr marL="0" indent="0">
              <a:buNone/>
            </a:pPr>
            <a:r>
              <a:rPr lang="en-US" b="1" dirty="0"/>
              <a:t>TLDR looking at LLMs as chatbots is the same as looking at early computers as calculators. We're seeing an emergence of a whole new computing paradigm, and it is very early.</a:t>
            </a:r>
            <a:endParaRPr lang="ru-RU" b="1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D82B8F-F981-D3D3-77AC-609234A55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76B6-6155-42AC-B024-73025507AB5D}" type="slidenum">
              <a:rPr lang="ru-RU" smtClean="0"/>
              <a:t>7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691F2A-DC29-0678-33E2-66F9EC478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909" y="0"/>
            <a:ext cx="2507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38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CE9516-6EFC-44FF-9B9B-3CAD1AFC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3256-7474-4C02-8831-65B70316BAFC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718026E-7B79-476E-8C7C-23E3B964F318}"/>
              </a:ext>
            </a:extLst>
          </p:cNvPr>
          <p:cNvSpPr txBox="1">
            <a:spLocks noChangeArrowheads="1"/>
          </p:cNvSpPr>
          <p:nvPr/>
        </p:nvSpPr>
        <p:spPr>
          <a:xfrm>
            <a:off x="4716016" y="5202698"/>
            <a:ext cx="3390454" cy="1655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sz="2800" b="1" dirty="0"/>
              <a:t>Anatoly </a:t>
            </a:r>
            <a:r>
              <a:rPr lang="en-US" sz="2800" b="1" dirty="0" err="1"/>
              <a:t>Levenchuk</a:t>
            </a:r>
            <a:endParaRPr lang="ru-RU" sz="28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hlinkClick r:id="rId2"/>
              </a:rPr>
              <a:t>http://ailev.livejournal.com</a:t>
            </a:r>
            <a:r>
              <a:rPr lang="en-US" sz="2000" dirty="0"/>
              <a:t> (Russian language blog)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>
                <a:hlinkClick r:id="rId3"/>
              </a:rPr>
              <a:t>ailev@asmp.msk.su</a:t>
            </a:r>
            <a:endParaRPr lang="en-US" sz="2000" dirty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3EC127-A56E-48A5-81AC-F1596FDECE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37" b="97071" l="9965" r="89977">
                        <a14:foregroundMark x1="37515" y1="9537" x2="37515" y2="9537"/>
                        <a14:foregroundMark x1="22157" y1="94005" x2="22157" y2="94005"/>
                        <a14:foregroundMark x1="35463" y1="97071" x2="35463" y2="97071"/>
                        <a14:backgroundMark x1="74912" y1="46458" x2="74912" y2="46458"/>
                        <a14:backgroundMark x1="74912" y1="46458" x2="74912" y2="46458"/>
                        <a14:backgroundMark x1="74912" y1="45708" x2="74912" y2="45708"/>
                        <a14:backgroundMark x1="74736" y1="48297" x2="74736" y2="48297"/>
                        <a14:backgroundMark x1="77550" y1="52793" x2="77550" y2="52793"/>
                        <a14:backgroundMark x1="77433" y1="54496" x2="77433" y2="54496"/>
                        <a14:backgroundMark x1="74912" y1="47275" x2="74912" y2="47275"/>
                        <a14:backgroundMark x1="74736" y1="49523" x2="74619" y2="49523"/>
                        <a14:backgroundMark x1="74736" y1="48842" x2="74736" y2="48842"/>
                        <a14:backgroundMark x1="74619" y1="50068" x2="74619" y2="50068"/>
                        <a14:backgroundMark x1="74443" y1="50749" x2="74443" y2="50749"/>
                        <a14:backgroundMark x1="77433" y1="53542" x2="77433" y2="53542"/>
                        <a14:backgroundMark x1="77374" y1="55381" x2="77374" y2="55381"/>
                        <a14:backgroundMark x1="77374" y1="55722" x2="77374" y2="55722"/>
                        <a14:backgroundMark x1="53693" y1="38488" x2="53693" y2="38488"/>
                        <a14:backgroundMark x1="54455" y1="38079" x2="54455" y2="38079"/>
                      </a14:backgroundRemoval>
                    </a14:imgEffect>
                  </a14:imgLayer>
                </a14:imgProps>
              </a:ext>
            </a:extLst>
          </a:blip>
          <a:srcRect b="3025"/>
          <a:stretch/>
        </p:blipFill>
        <p:spPr>
          <a:xfrm>
            <a:off x="-180528" y="2481407"/>
            <a:ext cx="5244809" cy="43765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4460A4-3B5A-263B-C6E1-E394ED8AC5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004895" cy="25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371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105412</TotalTime>
  <Words>1754</Words>
  <Application>Microsoft Office PowerPoint</Application>
  <PresentationFormat>Экран (4:3)</PresentationFormat>
  <Paragraphs>108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4E cognitive architectures with knowledge graphs and LLMs</vt:lpstr>
      <vt:lpstr>Cognition as a knowledge evolution</vt:lpstr>
      <vt:lpstr>≈5 ontology/modeling levels with ≈5 levels of rigor</vt:lpstr>
      <vt:lpstr>LLM: as interface to upper ontology</vt:lpstr>
      <vt:lpstr>Knowledge organization</vt:lpstr>
      <vt:lpstr>Opinion of Andrej Karpathy: LLM system (where LLM is a kernel process) functionally is a future operating system.   (And KG systems are not, they are «expert systems» for particular expert tasks. CYC is already not pure KG system, it has «neural accelerators»).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смычки менеджеров и инженеров</dc:title>
  <dc:creator>TechInvestLab</dc:creator>
  <cp:lastModifiedBy>Анатолий Левенчук</cp:lastModifiedBy>
  <cp:revision>1251</cp:revision>
  <dcterms:created xsi:type="dcterms:W3CDTF">2014-11-25T15:31:01Z</dcterms:created>
  <dcterms:modified xsi:type="dcterms:W3CDTF">2023-10-31T15:10:53Z</dcterms:modified>
</cp:coreProperties>
</file>