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y="10287000" cx="18288000"/>
  <p:notesSz cx="6858000" cy="9144000"/>
  <p:embeddedFontLst>
    <p:embeddedFont>
      <p:font typeface="Montserrat"/>
      <p:regular r:id="rId30"/>
      <p:bold r:id="rId31"/>
      <p:italic r:id="rId32"/>
      <p:boldItalic r:id="rId33"/>
    </p:embeddedFont>
    <p:embeddedFont>
      <p:font typeface="Quicksand"/>
      <p:regular r:id="rId34"/>
      <p:bold r:id="rId35"/>
    </p:embeddedFont>
    <p:embeddedFont>
      <p:font typeface="Red Hat Display"/>
      <p:regular r:id="rId36"/>
      <p:bold r:id="rId37"/>
      <p:italic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E7A64C8-A086-4560-9437-1CAEE674F689}">
  <a:tblStyle styleId="{CE7A64C8-A086-4560-9437-1CAEE674F689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Montserrat-bold.fntdata"/><Relationship Id="rId30" Type="http://schemas.openxmlformats.org/officeDocument/2006/relationships/font" Target="fonts/Montserrat-regular.fntdata"/><Relationship Id="rId11" Type="http://schemas.openxmlformats.org/officeDocument/2006/relationships/slide" Target="slides/slide5.xml"/><Relationship Id="rId33" Type="http://schemas.openxmlformats.org/officeDocument/2006/relationships/font" Target="fonts/Montserrat-boldItalic.fntdata"/><Relationship Id="rId10" Type="http://schemas.openxmlformats.org/officeDocument/2006/relationships/slide" Target="slides/slide4.xml"/><Relationship Id="rId32" Type="http://schemas.openxmlformats.org/officeDocument/2006/relationships/font" Target="fonts/Montserrat-italic.fntdata"/><Relationship Id="rId13" Type="http://schemas.openxmlformats.org/officeDocument/2006/relationships/slide" Target="slides/slide7.xml"/><Relationship Id="rId35" Type="http://schemas.openxmlformats.org/officeDocument/2006/relationships/font" Target="fonts/Quicksand-bold.fntdata"/><Relationship Id="rId12" Type="http://schemas.openxmlformats.org/officeDocument/2006/relationships/slide" Target="slides/slide6.xml"/><Relationship Id="rId34" Type="http://schemas.openxmlformats.org/officeDocument/2006/relationships/font" Target="fonts/Quicksand-regular.fntdata"/><Relationship Id="rId15" Type="http://schemas.openxmlformats.org/officeDocument/2006/relationships/slide" Target="slides/slide9.xml"/><Relationship Id="rId37" Type="http://schemas.openxmlformats.org/officeDocument/2006/relationships/font" Target="fonts/RedHatDisplay-bold.fntdata"/><Relationship Id="rId14" Type="http://schemas.openxmlformats.org/officeDocument/2006/relationships/slide" Target="slides/slide8.xml"/><Relationship Id="rId36" Type="http://schemas.openxmlformats.org/officeDocument/2006/relationships/font" Target="fonts/RedHatDisplay-regular.fntdata"/><Relationship Id="rId17" Type="http://schemas.openxmlformats.org/officeDocument/2006/relationships/slide" Target="slides/slide11.xml"/><Relationship Id="rId39" Type="http://schemas.openxmlformats.org/officeDocument/2006/relationships/font" Target="fonts/RedHatDisplay-boldItalic.fntdata"/><Relationship Id="rId16" Type="http://schemas.openxmlformats.org/officeDocument/2006/relationships/slide" Target="slides/slide10.xml"/><Relationship Id="rId38" Type="http://schemas.openxmlformats.org/officeDocument/2006/relationships/font" Target="fonts/RedHatDisplay-italic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10f773876bf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9" name="Google Shape;99;g10f773876bf_0_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5" name="Google Shape;12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1021934ae1c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" name="Google Shape;140;g1021934ae1c_0_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10f773876bf_0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4" name="Google Shape;154;g10f773876bf_0_1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10f773876bf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4" name="Google Shape;164;g10f773876bf_0_1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fbcf31185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4" name="Google Shape;174;gfbcf31185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Ref that we designed it </a:t>
            </a:r>
            <a:endParaRPr/>
          </a:p>
        </p:txBody>
      </p:sp>
      <p:sp>
        <p:nvSpPr>
          <p:cNvPr id="186" name="Google Shape;186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5" name="Google Shape;195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7" name="Google Shape;217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7" name="Google Shape;237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5" name="Google Shape;255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4" name="Google Shape;264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4" name="Google Shape;284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3" name="Google Shape;303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9" name="Google Shape;319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1035c227ddf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29" name="Google Shape;329;g1035c227ddf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1021934ae1c_0_2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42" name="Google Shape;342;g1021934ae1c_0_2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1021934ae1c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66" name="Google Shape;366;g1021934ae1c_0_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1021934ae1c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75" name="Google Shape;375;g1021934ae1c_0_1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1021934ae1c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88" name="Google Shape;388;g1021934ae1c_0_1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1021934ae1c_0_24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" name="Google Shape;402;g1021934ae1c_0_2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10f773876bf_0_2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08" name="Google Shape;408;g10f773876bf_0_2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82" name="Google Shape;82;p13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Autofit/>
          </a:bodyPr>
          <a:lstStyle>
            <a:lvl1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57200" lvl="1" marL="91440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3600"/>
              <a:buChar char="○"/>
              <a:defRPr/>
            </a:lvl2pPr>
            <a:lvl3pPr indent="-457200" lvl="2" marL="137160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3600"/>
              <a:buChar char="■"/>
              <a:defRPr/>
            </a:lvl3pPr>
            <a:lvl4pPr indent="-457200" lvl="3" marL="182880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3600"/>
              <a:buChar char="●"/>
              <a:defRPr/>
            </a:lvl4pPr>
            <a:lvl5pPr indent="-457200" lvl="4" marL="228600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3600"/>
              <a:buChar char="○"/>
              <a:defRPr/>
            </a:lvl5pPr>
            <a:lvl6pPr indent="-457200" lvl="5" marL="274320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3600"/>
              <a:buChar char="■"/>
              <a:defRPr/>
            </a:lvl6pPr>
            <a:lvl7pPr indent="-457200" lvl="6" marL="320040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3600"/>
              <a:buChar char="●"/>
              <a:defRPr/>
            </a:lvl7pPr>
            <a:lvl8pPr indent="-457200" lvl="7" marL="365760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3600"/>
              <a:buChar char="○"/>
              <a:defRPr/>
            </a:lvl8pPr>
            <a:lvl9pPr indent="-457200" lvl="8" marL="4114800" rtl="0" algn="l">
              <a:lnSpc>
                <a:spcPct val="115000"/>
              </a:lnSpc>
              <a:spcBef>
                <a:spcPts val="3200"/>
              </a:spcBef>
              <a:spcAft>
                <a:spcPts val="3200"/>
              </a:spcAft>
              <a:buSzPts val="3600"/>
              <a:buChar char="■"/>
              <a:defRPr/>
            </a:lvl9pPr>
          </a:lstStyle>
          <a:p/>
        </p:txBody>
      </p:sp>
      <p:sp>
        <p:nvSpPr>
          <p:cNvPr id="83" name="Google Shape;83;p13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12.png"/><Relationship Id="rId10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5" Type="http://schemas.openxmlformats.org/officeDocument/2006/relationships/image" Target="../media/image6.jpg"/><Relationship Id="rId6" Type="http://schemas.openxmlformats.org/officeDocument/2006/relationships/image" Target="../media/image8.png"/><Relationship Id="rId7" Type="http://schemas.openxmlformats.org/officeDocument/2006/relationships/image" Target="../media/image7.png"/><Relationship Id="rId8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8.png"/><Relationship Id="rId8" Type="http://schemas.openxmlformats.org/officeDocument/2006/relationships/image" Target="../media/image17.png"/></Relationships>
</file>

<file path=ppt/slides/_rels/slide4.xml.rels><?xml version="1.0" encoding="UTF-8" standalone="yes"?><Relationships xmlns="http://schemas.openxmlformats.org/package/2006/relationships"><Relationship Id="rId11" Type="http://schemas.openxmlformats.org/officeDocument/2006/relationships/image" Target="../media/image26.png"/><Relationship Id="rId10" Type="http://schemas.openxmlformats.org/officeDocument/2006/relationships/hyperlink" Target="https://geoplatform.hsrhealthanalytics.org/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9" Type="http://schemas.openxmlformats.org/officeDocument/2006/relationships/image" Target="../media/image24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7" Type="http://schemas.openxmlformats.org/officeDocument/2006/relationships/image" Target="../media/image23.png"/><Relationship Id="rId8" Type="http://schemas.openxmlformats.org/officeDocument/2006/relationships/image" Target="../media/image2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8.png"/><Relationship Id="rId4" Type="http://schemas.openxmlformats.org/officeDocument/2006/relationships/image" Target="../media/image27.png"/><Relationship Id="rId5" Type="http://schemas.openxmlformats.org/officeDocument/2006/relationships/image" Target="../media/image2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8.png"/><Relationship Id="rId4" Type="http://schemas.openxmlformats.org/officeDocument/2006/relationships/image" Target="../media/image27.png"/><Relationship Id="rId5" Type="http://schemas.openxmlformats.org/officeDocument/2006/relationships/image" Target="../media/image26.png"/><Relationship Id="rId6" Type="http://schemas.openxmlformats.org/officeDocument/2006/relationships/image" Target="../media/image2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30.png"/><Relationship Id="rId6" Type="http://schemas.openxmlformats.org/officeDocument/2006/relationships/image" Target="../media/image32.png"/><Relationship Id="rId7" Type="http://schemas.openxmlformats.org/officeDocument/2006/relationships/image" Target="../media/image31.png"/><Relationship Id="rId8" Type="http://schemas.openxmlformats.org/officeDocument/2006/relationships/image" Target="../media/image3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9.png"/><Relationship Id="rId4" Type="http://schemas.openxmlformats.org/officeDocument/2006/relationships/image" Target="../media/image34.png"/><Relationship Id="rId5" Type="http://schemas.openxmlformats.org/officeDocument/2006/relationships/image" Target="../media/image20.png"/><Relationship Id="rId6" Type="http://schemas.openxmlformats.org/officeDocument/2006/relationships/image" Target="../media/image3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9.png"/><Relationship Id="rId4" Type="http://schemas.openxmlformats.org/officeDocument/2006/relationships/image" Target="../media/image35.png"/><Relationship Id="rId5" Type="http://schemas.openxmlformats.org/officeDocument/2006/relationships/image" Target="../media/image20.png"/><Relationship Id="rId6" Type="http://schemas.openxmlformats.org/officeDocument/2006/relationships/image" Target="../media/image3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9.png"/><Relationship Id="rId4" Type="http://schemas.openxmlformats.org/officeDocument/2006/relationships/image" Target="../media/image36.png"/><Relationship Id="rId5" Type="http://schemas.openxmlformats.org/officeDocument/2006/relationships/image" Target="../media/image20.png"/><Relationship Id="rId6" Type="http://schemas.openxmlformats.org/officeDocument/2006/relationships/image" Target="../media/image3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png"/><Relationship Id="rId4" Type="http://schemas.openxmlformats.org/officeDocument/2006/relationships/image" Target="../media/image36.png"/><Relationship Id="rId5" Type="http://schemas.openxmlformats.org/officeDocument/2006/relationships/image" Target="../media/image20.png"/><Relationship Id="rId6" Type="http://schemas.openxmlformats.org/officeDocument/2006/relationships/image" Target="../media/image3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30.png"/><Relationship Id="rId6" Type="http://schemas.openxmlformats.org/officeDocument/2006/relationships/image" Target="../media/image3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30.png"/><Relationship Id="rId6" Type="http://schemas.openxmlformats.org/officeDocument/2006/relationships/image" Target="../media/image3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30.png"/><Relationship Id="rId6" Type="http://schemas.openxmlformats.org/officeDocument/2006/relationships/image" Target="../media/image3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30.png"/><Relationship Id="rId6" Type="http://schemas.openxmlformats.org/officeDocument/2006/relationships/image" Target="../media/image3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30.png"/><Relationship Id="rId6" Type="http://schemas.openxmlformats.org/officeDocument/2006/relationships/image" Target="../media/image4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9.png"/><Relationship Id="rId4" Type="http://schemas.openxmlformats.org/officeDocument/2006/relationships/image" Target="../media/image43.png"/><Relationship Id="rId5" Type="http://schemas.openxmlformats.org/officeDocument/2006/relationships/image" Target="../media/image20.png"/><Relationship Id="rId6" Type="http://schemas.openxmlformats.org/officeDocument/2006/relationships/image" Target="../media/image3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30.png"/><Relationship Id="rId6" Type="http://schemas.openxmlformats.org/officeDocument/2006/relationships/image" Target="../media/image47.png"/><Relationship Id="rId7" Type="http://schemas.openxmlformats.org/officeDocument/2006/relationships/image" Target="../media/image4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1.png"/><Relationship Id="rId4" Type="http://schemas.openxmlformats.org/officeDocument/2006/relationships/image" Target="../media/image44.png"/><Relationship Id="rId5" Type="http://schemas.openxmlformats.org/officeDocument/2006/relationships/image" Target="../media/image45.png"/><Relationship Id="rId6" Type="http://schemas.openxmlformats.org/officeDocument/2006/relationships/image" Target="../media/image4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1.png"/><Relationship Id="rId4" Type="http://schemas.openxmlformats.org/officeDocument/2006/relationships/image" Target="../media/image44.png"/><Relationship Id="rId5" Type="http://schemas.openxmlformats.org/officeDocument/2006/relationships/image" Target="../media/image45.png"/><Relationship Id="rId6" Type="http://schemas.openxmlformats.org/officeDocument/2006/relationships/image" Target="../media/image48.png"/><Relationship Id="rId7" Type="http://schemas.openxmlformats.org/officeDocument/2006/relationships/image" Target="../media/image49.png"/><Relationship Id="rId8" Type="http://schemas.openxmlformats.org/officeDocument/2006/relationships/image" Target="../media/image50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1.png"/><Relationship Id="rId4" Type="http://schemas.openxmlformats.org/officeDocument/2006/relationships/image" Target="../media/image44.png"/><Relationship Id="rId5" Type="http://schemas.openxmlformats.org/officeDocument/2006/relationships/image" Target="../media/image45.png"/><Relationship Id="rId6" Type="http://schemas.openxmlformats.org/officeDocument/2006/relationships/image" Target="../media/image54.png"/><Relationship Id="rId7" Type="http://schemas.openxmlformats.org/officeDocument/2006/relationships/image" Target="../media/image49.png"/><Relationship Id="rId8" Type="http://schemas.openxmlformats.org/officeDocument/2006/relationships/image" Target="../media/image5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5.png"/><Relationship Id="rId4" Type="http://schemas.openxmlformats.org/officeDocument/2006/relationships/image" Target="../media/image45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2.png"/><Relationship Id="rId4" Type="http://schemas.openxmlformats.org/officeDocument/2006/relationships/image" Target="../media/image51.png"/><Relationship Id="rId5" Type="http://schemas.openxmlformats.org/officeDocument/2006/relationships/image" Target="../media/image53.png"/><Relationship Id="rId6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91919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4"/>
          <p:cNvPicPr preferRelativeResize="0"/>
          <p:nvPr/>
        </p:nvPicPr>
        <p:blipFill rotWithShape="1">
          <a:blip r:embed="rId3">
            <a:alphaModFix amt="48000"/>
          </a:blip>
          <a:srcRect b="0" l="13973" r="5303" t="0"/>
          <a:stretch/>
        </p:blipFill>
        <p:spPr>
          <a:xfrm>
            <a:off x="-29925" y="1584050"/>
            <a:ext cx="18317924" cy="7564526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4"/>
          <p:cNvSpPr/>
          <p:nvPr/>
        </p:nvSpPr>
        <p:spPr>
          <a:xfrm>
            <a:off x="-1755842" y="-250487"/>
            <a:ext cx="20437812" cy="11337587"/>
          </a:xfrm>
          <a:prstGeom prst="rect">
            <a:avLst/>
          </a:prstGeom>
          <a:solidFill>
            <a:srgbClr val="0D232F">
              <a:alpha val="1294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4"/>
          <p:cNvSpPr/>
          <p:nvPr/>
        </p:nvSpPr>
        <p:spPr>
          <a:xfrm>
            <a:off x="2112588" y="2057400"/>
            <a:ext cx="14173199" cy="6172200"/>
          </a:xfrm>
          <a:custGeom>
            <a:rect b="b" l="l" r="r" t="t"/>
            <a:pathLst>
              <a:path extrusionOk="0" h="4322219" w="9925094">
                <a:moveTo>
                  <a:pt x="0" y="0"/>
                </a:moveTo>
                <a:lnTo>
                  <a:pt x="0" y="4322219"/>
                </a:lnTo>
                <a:lnTo>
                  <a:pt x="9925094" y="4322219"/>
                </a:lnTo>
                <a:lnTo>
                  <a:pt x="9925094" y="0"/>
                </a:lnTo>
                <a:lnTo>
                  <a:pt x="0" y="0"/>
                </a:lnTo>
                <a:close/>
                <a:moveTo>
                  <a:pt x="9864134" y="4261259"/>
                </a:moveTo>
                <a:lnTo>
                  <a:pt x="59690" y="4261259"/>
                </a:lnTo>
                <a:lnTo>
                  <a:pt x="59690" y="59690"/>
                </a:lnTo>
                <a:lnTo>
                  <a:pt x="9864134" y="59690"/>
                </a:lnTo>
                <a:lnTo>
                  <a:pt x="9864134" y="4261259"/>
                </a:lnTo>
                <a:close/>
              </a:path>
            </a:pathLst>
          </a:custGeom>
          <a:solidFill>
            <a:srgbClr val="8CCDB2"/>
          </a:solidFill>
          <a:ln>
            <a:noFill/>
          </a:ln>
        </p:spPr>
      </p:sp>
      <p:pic>
        <p:nvPicPr>
          <p:cNvPr id="91" name="Google Shape;91;p14"/>
          <p:cNvPicPr preferRelativeResize="0"/>
          <p:nvPr/>
        </p:nvPicPr>
        <p:blipFill rotWithShape="1">
          <a:blip r:embed="rId4">
            <a:alphaModFix/>
          </a:blip>
          <a:srcRect b="0" l="7891" r="7891" t="0"/>
          <a:stretch/>
        </p:blipFill>
        <p:spPr>
          <a:xfrm>
            <a:off x="14382577" y="8010154"/>
            <a:ext cx="3806422" cy="227684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4"/>
          <p:cNvSpPr txBox="1"/>
          <p:nvPr/>
        </p:nvSpPr>
        <p:spPr>
          <a:xfrm>
            <a:off x="4477720" y="9677276"/>
            <a:ext cx="9332560" cy="4011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7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4"/>
          <p:cNvSpPr txBox="1"/>
          <p:nvPr/>
        </p:nvSpPr>
        <p:spPr>
          <a:xfrm>
            <a:off x="2774235" y="4195002"/>
            <a:ext cx="12318900" cy="151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29"/>
              <a:buFont typeface="Arial"/>
              <a:buNone/>
            </a:pPr>
            <a:r>
              <a:rPr b="0" i="0" lang="en-US" sz="9829" u="none" cap="none" strike="noStrike">
                <a:solidFill>
                  <a:schemeClr val="lt1"/>
                </a:solidFill>
                <a:latin typeface="Quicksand"/>
                <a:ea typeface="Quicksand"/>
                <a:cs typeface="Quicksand"/>
                <a:sym typeface="Quicksand"/>
              </a:rPr>
              <a:t>2021 </a:t>
            </a:r>
            <a:r>
              <a:rPr b="0" i="0" lang="en-US" sz="9829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Disasters Pilot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4"/>
          <p:cNvSpPr/>
          <p:nvPr/>
        </p:nvSpPr>
        <p:spPr>
          <a:xfrm rot="10800000">
            <a:off x="7159854" y="527379"/>
            <a:ext cx="2796790" cy="814583"/>
          </a:xfrm>
          <a:custGeom>
            <a:rect b="b" l="l" r="r" t="t"/>
            <a:pathLst>
              <a:path extrusionOk="0" h="776456" w="2665886">
                <a:moveTo>
                  <a:pt x="0" y="0"/>
                </a:moveTo>
                <a:lnTo>
                  <a:pt x="1332943" y="776456"/>
                </a:lnTo>
                <a:lnTo>
                  <a:pt x="2665886" y="0"/>
                </a:lnTo>
                <a:close/>
              </a:path>
            </a:pathLst>
          </a:custGeom>
          <a:solidFill>
            <a:srgbClr val="3EB07A"/>
          </a:solidFill>
          <a:ln>
            <a:noFill/>
          </a:ln>
        </p:spPr>
      </p:sp>
      <p:sp>
        <p:nvSpPr>
          <p:cNvPr id="95" name="Google Shape;95;p14"/>
          <p:cNvSpPr/>
          <p:nvPr/>
        </p:nvSpPr>
        <p:spPr>
          <a:xfrm>
            <a:off x="11496569" y="8636510"/>
            <a:ext cx="2796790" cy="814583"/>
          </a:xfrm>
          <a:custGeom>
            <a:rect b="b" l="l" r="r" t="t"/>
            <a:pathLst>
              <a:path extrusionOk="0" h="776456" w="2665886">
                <a:moveTo>
                  <a:pt x="0" y="0"/>
                </a:moveTo>
                <a:lnTo>
                  <a:pt x="1332943" y="776456"/>
                </a:lnTo>
                <a:lnTo>
                  <a:pt x="2665886" y="0"/>
                </a:lnTo>
                <a:close/>
              </a:path>
            </a:pathLst>
          </a:custGeom>
          <a:solidFill>
            <a:srgbClr val="5B79A3"/>
          </a:solidFill>
          <a:ln>
            <a:noFill/>
          </a:ln>
        </p:spPr>
      </p:sp>
      <p:pic>
        <p:nvPicPr>
          <p:cNvPr id="96" name="Google Shape;96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14951" y="0"/>
            <a:ext cx="6092489" cy="1584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079300" y="8887254"/>
            <a:ext cx="1661416" cy="836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5"/>
          <p:cNvPicPr preferRelativeResize="0"/>
          <p:nvPr/>
        </p:nvPicPr>
        <p:blipFill rotWithShape="1">
          <a:blip r:embed="rId5">
            <a:alphaModFix/>
          </a:blip>
          <a:srcRect b="0" l="20780" r="20184" t="0"/>
          <a:stretch/>
        </p:blipFill>
        <p:spPr>
          <a:xfrm>
            <a:off x="536938" y="552754"/>
            <a:ext cx="9694734" cy="9249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36938" y="9033273"/>
            <a:ext cx="2955838" cy="768518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5"/>
          <p:cNvSpPr/>
          <p:nvPr/>
        </p:nvSpPr>
        <p:spPr>
          <a:xfrm>
            <a:off x="536872" y="541091"/>
            <a:ext cx="9699291" cy="9264985"/>
          </a:xfrm>
          <a:custGeom>
            <a:rect b="b" l="l" r="r" t="t"/>
            <a:pathLst>
              <a:path extrusionOk="0" h="1736642" w="1818049">
                <a:moveTo>
                  <a:pt x="0" y="0"/>
                </a:moveTo>
                <a:lnTo>
                  <a:pt x="1818049" y="0"/>
                </a:lnTo>
                <a:lnTo>
                  <a:pt x="1818049" y="1736642"/>
                </a:lnTo>
                <a:lnTo>
                  <a:pt x="0" y="1736642"/>
                </a:lnTo>
                <a:close/>
              </a:path>
            </a:pathLst>
          </a:custGeom>
          <a:solidFill>
            <a:srgbClr val="2B398D">
              <a:alpha val="23530"/>
            </a:srgbClr>
          </a:solidFill>
          <a:ln>
            <a:noFill/>
          </a:ln>
        </p:spPr>
      </p:sp>
      <p:cxnSp>
        <p:nvCxnSpPr>
          <p:cNvPr id="105" name="Google Shape;105;p15"/>
          <p:cNvCxnSpPr/>
          <p:nvPr/>
        </p:nvCxnSpPr>
        <p:spPr>
          <a:xfrm>
            <a:off x="11076213" y="847725"/>
            <a:ext cx="5632800" cy="0"/>
          </a:xfrm>
          <a:prstGeom prst="straightConnector1">
            <a:avLst/>
          </a:prstGeom>
          <a:noFill/>
          <a:ln cap="rnd" cmpd="sng" w="28575">
            <a:solidFill>
              <a:srgbClr val="2B398D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6" name="Google Shape;106;p15"/>
          <p:cNvSpPr txBox="1"/>
          <p:nvPr/>
        </p:nvSpPr>
        <p:spPr>
          <a:xfrm>
            <a:off x="3433864" y="9186525"/>
            <a:ext cx="4954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2021 Disasters Pilot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5"/>
          <p:cNvSpPr txBox="1"/>
          <p:nvPr/>
        </p:nvSpPr>
        <p:spPr>
          <a:xfrm>
            <a:off x="1028700" y="1143639"/>
            <a:ext cx="32016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b="0" i="0" lang="en-US" sz="6600" u="none" cap="none" strike="noStrike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Agenda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5"/>
          <p:cNvSpPr/>
          <p:nvPr/>
        </p:nvSpPr>
        <p:spPr>
          <a:xfrm rot="-5400000">
            <a:off x="3651032" y="1430999"/>
            <a:ext cx="2412627" cy="702693"/>
          </a:xfrm>
          <a:custGeom>
            <a:rect b="b" l="l" r="r" t="t"/>
            <a:pathLst>
              <a:path extrusionOk="0" h="776456" w="2665886">
                <a:moveTo>
                  <a:pt x="0" y="0"/>
                </a:moveTo>
                <a:lnTo>
                  <a:pt x="1332943" y="776456"/>
                </a:lnTo>
                <a:lnTo>
                  <a:pt x="2665886" y="0"/>
                </a:lnTo>
                <a:close/>
              </a:path>
            </a:pathLst>
          </a:custGeom>
          <a:solidFill>
            <a:srgbClr val="F8FCFB"/>
          </a:solidFill>
          <a:ln>
            <a:noFill/>
          </a:ln>
        </p:spPr>
      </p:sp>
      <p:sp>
        <p:nvSpPr>
          <p:cNvPr id="109" name="Google Shape;109;p15"/>
          <p:cNvSpPr/>
          <p:nvPr/>
        </p:nvSpPr>
        <p:spPr>
          <a:xfrm rot="-5400000">
            <a:off x="4190101" y="1480978"/>
            <a:ext cx="2412627" cy="702693"/>
          </a:xfrm>
          <a:custGeom>
            <a:rect b="b" l="l" r="r" t="t"/>
            <a:pathLst>
              <a:path extrusionOk="0" h="776456" w="2665886">
                <a:moveTo>
                  <a:pt x="0" y="0"/>
                </a:moveTo>
                <a:lnTo>
                  <a:pt x="1332943" y="776456"/>
                </a:lnTo>
                <a:lnTo>
                  <a:pt x="2665886" y="0"/>
                </a:lnTo>
                <a:close/>
              </a:path>
            </a:pathLst>
          </a:custGeom>
          <a:solidFill>
            <a:srgbClr val="2E91BB"/>
          </a:solidFill>
          <a:ln>
            <a:noFill/>
          </a:ln>
        </p:spPr>
      </p:sp>
      <p:sp>
        <p:nvSpPr>
          <p:cNvPr id="110" name="Google Shape;110;p15"/>
          <p:cNvSpPr/>
          <p:nvPr/>
        </p:nvSpPr>
        <p:spPr>
          <a:xfrm rot="-5400000">
            <a:off x="4704960" y="1430999"/>
            <a:ext cx="2412627" cy="702693"/>
          </a:xfrm>
          <a:custGeom>
            <a:rect b="b" l="l" r="r" t="t"/>
            <a:pathLst>
              <a:path extrusionOk="0" h="776456" w="2665886">
                <a:moveTo>
                  <a:pt x="0" y="0"/>
                </a:moveTo>
                <a:lnTo>
                  <a:pt x="1332943" y="776456"/>
                </a:lnTo>
                <a:lnTo>
                  <a:pt x="2665886" y="0"/>
                </a:lnTo>
                <a:close/>
              </a:path>
            </a:pathLst>
          </a:custGeom>
          <a:solidFill>
            <a:srgbClr val="2B398D"/>
          </a:solidFill>
          <a:ln>
            <a:noFill/>
          </a:ln>
        </p:spPr>
      </p:sp>
      <p:pic>
        <p:nvPicPr>
          <p:cNvPr id="111" name="Google Shape;111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507285" y="1443698"/>
            <a:ext cx="516466" cy="668564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5"/>
          <p:cNvSpPr txBox="1"/>
          <p:nvPr/>
        </p:nvSpPr>
        <p:spPr>
          <a:xfrm>
            <a:off x="11362485" y="1524639"/>
            <a:ext cx="5128800" cy="4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3"/>
              <a:buFont typeface="Arial"/>
              <a:buNone/>
            </a:pPr>
            <a:r>
              <a:rPr b="0" i="0" lang="en-US" sz="2603" u="none" cap="none" strike="noStrike">
                <a:solidFill>
                  <a:srgbClr val="2B398D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Disasters Pilot Mission &amp; Overview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507285" y="2355725"/>
            <a:ext cx="516466" cy="668564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5"/>
          <p:cNvSpPr txBox="1"/>
          <p:nvPr/>
        </p:nvSpPr>
        <p:spPr>
          <a:xfrm>
            <a:off x="11386758" y="2488918"/>
            <a:ext cx="6203400" cy="4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3"/>
              <a:buFont typeface="Arial"/>
              <a:buNone/>
            </a:pPr>
            <a:r>
              <a:rPr lang="en-US" sz="2603">
                <a:solidFill>
                  <a:srgbClr val="2B398D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Health Spatial Data Infrastructure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1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0507285" y="4715461"/>
            <a:ext cx="516466" cy="668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0495946" y="5997443"/>
            <a:ext cx="516466" cy="668564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5"/>
          <p:cNvSpPr txBox="1"/>
          <p:nvPr/>
        </p:nvSpPr>
        <p:spPr>
          <a:xfrm>
            <a:off x="11362485" y="4715439"/>
            <a:ext cx="5896800" cy="9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3"/>
              <a:buFont typeface="Arial"/>
              <a:buNone/>
            </a:pPr>
            <a:r>
              <a:rPr lang="en-US" sz="2603">
                <a:solidFill>
                  <a:srgbClr val="2B398D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Peru Medical Supply Needs Analysis with a Coincident Flood Scenario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15"/>
          <p:cNvSpPr txBox="1"/>
          <p:nvPr/>
        </p:nvSpPr>
        <p:spPr>
          <a:xfrm>
            <a:off x="11290175" y="6091000"/>
            <a:ext cx="5969100" cy="9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3"/>
              <a:buFont typeface="Arial"/>
              <a:buNone/>
            </a:pPr>
            <a:r>
              <a:rPr lang="en-US" sz="2603">
                <a:solidFill>
                  <a:srgbClr val="2B398D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Louisiana Pandemic Medical Supply Needs Analysis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9" name="Google Shape;119;p1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0507285" y="7434691"/>
            <a:ext cx="516466" cy="668564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5"/>
          <p:cNvSpPr txBox="1"/>
          <p:nvPr/>
        </p:nvSpPr>
        <p:spPr>
          <a:xfrm>
            <a:off x="11326335" y="7568565"/>
            <a:ext cx="5896800" cy="4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3"/>
              <a:buFont typeface="Arial"/>
              <a:buNone/>
            </a:pPr>
            <a:r>
              <a:rPr lang="en-US" sz="2603">
                <a:solidFill>
                  <a:srgbClr val="2B398D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Additional Analytics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1" name="Google Shape;121;p1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0507285" y="3319891"/>
            <a:ext cx="516466" cy="668564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5"/>
          <p:cNvSpPr txBox="1"/>
          <p:nvPr/>
        </p:nvSpPr>
        <p:spPr>
          <a:xfrm>
            <a:off x="11326335" y="3453765"/>
            <a:ext cx="5896800" cy="9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3"/>
              <a:buFont typeface="Arial"/>
              <a:buNone/>
            </a:pPr>
            <a:r>
              <a:rPr lang="en-US" sz="2603">
                <a:solidFill>
                  <a:srgbClr val="2B398D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Expanding the Health SDI Concept Development Study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11148" y="7696831"/>
            <a:ext cx="1661415" cy="836938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6"/>
          <p:cNvSpPr/>
          <p:nvPr/>
        </p:nvSpPr>
        <p:spPr>
          <a:xfrm>
            <a:off x="1622364" y="1028700"/>
            <a:ext cx="2796790" cy="814583"/>
          </a:xfrm>
          <a:custGeom>
            <a:rect b="b" l="l" r="r" t="t"/>
            <a:pathLst>
              <a:path extrusionOk="0" h="776456" w="2665886">
                <a:moveTo>
                  <a:pt x="0" y="0"/>
                </a:moveTo>
                <a:lnTo>
                  <a:pt x="1332943" y="776456"/>
                </a:lnTo>
                <a:lnTo>
                  <a:pt x="2665886" y="0"/>
                </a:lnTo>
                <a:close/>
              </a:path>
            </a:pathLst>
          </a:custGeom>
          <a:solidFill>
            <a:srgbClr val="3EB07A"/>
          </a:solidFill>
          <a:ln>
            <a:noFill/>
          </a:ln>
        </p:spPr>
      </p:sp>
      <p:cxnSp>
        <p:nvCxnSpPr>
          <p:cNvPr id="129" name="Google Shape;129;p16"/>
          <p:cNvCxnSpPr/>
          <p:nvPr/>
        </p:nvCxnSpPr>
        <p:spPr>
          <a:xfrm>
            <a:off x="886547" y="2975505"/>
            <a:ext cx="16022108" cy="0"/>
          </a:xfrm>
          <a:prstGeom prst="straightConnector1">
            <a:avLst/>
          </a:prstGeom>
          <a:noFill/>
          <a:ln cap="rnd" cmpd="sng" w="28575">
            <a:solidFill>
              <a:srgbClr val="2B398D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30" name="Google Shape;130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777948" y="4639202"/>
            <a:ext cx="2625768" cy="2248314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6"/>
          <p:cNvSpPr txBox="1"/>
          <p:nvPr/>
        </p:nvSpPr>
        <p:spPr>
          <a:xfrm>
            <a:off x="755760" y="2174374"/>
            <a:ext cx="5873640" cy="63889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3998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84"/>
              <a:buFont typeface="Arial"/>
              <a:buNone/>
            </a:pPr>
            <a:r>
              <a:rPr b="1" i="0" lang="en-US" sz="3884" u="none" cap="none" strike="noStrike">
                <a:solidFill>
                  <a:srgbClr val="2B398D"/>
                </a:solidFill>
                <a:latin typeface="Quicksand"/>
                <a:ea typeface="Quicksand"/>
                <a:cs typeface="Quicksand"/>
                <a:sym typeface="Quicksand"/>
              </a:rPr>
              <a:t>2021 Disasters Pilot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2" name="Google Shape;132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806367" y="4791602"/>
            <a:ext cx="1293316" cy="2016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161466" y="4791599"/>
            <a:ext cx="1472268" cy="1472267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6"/>
          <p:cNvSpPr txBox="1"/>
          <p:nvPr/>
        </p:nvSpPr>
        <p:spPr>
          <a:xfrm>
            <a:off x="8576528" y="4486802"/>
            <a:ext cx="7868" cy="12836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5781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16"/>
          <p:cNvSpPr txBox="1"/>
          <p:nvPr/>
        </p:nvSpPr>
        <p:spPr>
          <a:xfrm>
            <a:off x="4543144" y="3778509"/>
            <a:ext cx="1095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191919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DATA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16"/>
          <p:cNvSpPr txBox="1"/>
          <p:nvPr/>
        </p:nvSpPr>
        <p:spPr>
          <a:xfrm>
            <a:off x="11121179" y="3455900"/>
            <a:ext cx="2663700" cy="11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191919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ACTIONABLE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191919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SOLUTIONS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7" name="Google Shape;137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468722" y="4737153"/>
            <a:ext cx="4857750" cy="1581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089780" y="8839831"/>
            <a:ext cx="1661415" cy="836938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7"/>
          <p:cNvSpPr txBox="1"/>
          <p:nvPr/>
        </p:nvSpPr>
        <p:spPr>
          <a:xfrm>
            <a:off x="613150" y="536675"/>
            <a:ext cx="8743800" cy="102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7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84"/>
              <a:buFont typeface="Arial"/>
              <a:buNone/>
            </a:pPr>
            <a:r>
              <a:rPr lang="en-US" sz="2784">
                <a:solidFill>
                  <a:srgbClr val="2B398D"/>
                </a:solidFill>
                <a:latin typeface="Quicksand"/>
                <a:ea typeface="Quicksand"/>
                <a:cs typeface="Quicksand"/>
                <a:sym typeface="Quicksand"/>
              </a:rPr>
              <a:t>Health Spatial Data Infrastructure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997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84"/>
              <a:buFont typeface="Arial"/>
              <a:buNone/>
            </a:pPr>
            <a:r>
              <a:t/>
            </a:r>
            <a:endParaRPr b="0" i="0" sz="2784" u="none" cap="none" strike="noStrike">
              <a:solidFill>
                <a:srgbClr val="2B398D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44" name="Google Shape;144;p17"/>
          <p:cNvSpPr txBox="1"/>
          <p:nvPr/>
        </p:nvSpPr>
        <p:spPr>
          <a:xfrm>
            <a:off x="14308275" y="536666"/>
            <a:ext cx="33477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20"/>
              <a:buFont typeface="Arial"/>
              <a:buNone/>
            </a:pPr>
            <a:r>
              <a:rPr b="0" i="0" lang="en-US" sz="2920" u="none" cap="none" strike="noStrike">
                <a:solidFill>
                  <a:srgbClr val="2B398D"/>
                </a:solidFill>
                <a:latin typeface="Quicksand"/>
                <a:ea typeface="Quicksand"/>
                <a:cs typeface="Quicksand"/>
                <a:sym typeface="Quicksand"/>
              </a:rPr>
              <a:t>2021 Disasters Pilot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5" name="Google Shape;145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1975" y="986075"/>
            <a:ext cx="7583300" cy="6513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61725" y="3881141"/>
            <a:ext cx="7837698" cy="5152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233150" y="1172067"/>
            <a:ext cx="5256682" cy="3734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508750" y="8937875"/>
            <a:ext cx="4029096" cy="73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973513" y="1073625"/>
            <a:ext cx="2571401" cy="2736234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7"/>
          <p:cNvSpPr txBox="1"/>
          <p:nvPr/>
        </p:nvSpPr>
        <p:spPr>
          <a:xfrm>
            <a:off x="1701175" y="7775500"/>
            <a:ext cx="4646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hlink"/>
                </a:solidFill>
                <a:hlinkClick r:id="rId10"/>
              </a:rPr>
              <a:t>https://geoplatform.hsrhealthanalytics.org/</a:t>
            </a:r>
            <a:endParaRPr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151" name="Google Shape;151;p17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598563" y="8923060"/>
            <a:ext cx="2955838" cy="7685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089780" y="8839831"/>
            <a:ext cx="1661416" cy="836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6938" y="9033273"/>
            <a:ext cx="2955838" cy="768518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8"/>
          <p:cNvSpPr txBox="1"/>
          <p:nvPr/>
        </p:nvSpPr>
        <p:spPr>
          <a:xfrm>
            <a:off x="962025" y="626675"/>
            <a:ext cx="9631200" cy="8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7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400">
                <a:solidFill>
                  <a:srgbClr val="2B398D"/>
                </a:solidFill>
                <a:latin typeface="Quicksand"/>
                <a:ea typeface="Quicksand"/>
                <a:cs typeface="Quicksand"/>
                <a:sym typeface="Quicksand"/>
              </a:rPr>
              <a:t>Expanding the Health Spatial Data Infrastructure Data Model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997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2B398D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59" name="Google Shape;159;p18"/>
          <p:cNvSpPr txBox="1"/>
          <p:nvPr/>
        </p:nvSpPr>
        <p:spPr>
          <a:xfrm>
            <a:off x="14016075" y="536675"/>
            <a:ext cx="3944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i="0" lang="en-US" sz="3000" u="none" cap="none" strike="noStrike">
                <a:solidFill>
                  <a:srgbClr val="2B398D"/>
                </a:solidFill>
                <a:latin typeface="Quicksand"/>
                <a:ea typeface="Quicksand"/>
                <a:cs typeface="Quicksand"/>
                <a:sym typeface="Quicksand"/>
              </a:rPr>
              <a:t>2021 Disasters Pilot</a:t>
            </a:r>
            <a:endParaRPr i="0" sz="1400" u="none" cap="none" strike="noStrike">
              <a:solidFill>
                <a:srgbClr val="000000"/>
              </a:solidFill>
            </a:endParaRPr>
          </a:p>
        </p:txBody>
      </p:sp>
      <p:graphicFrame>
        <p:nvGraphicFramePr>
          <p:cNvPr id="160" name="Google Shape;160;p18"/>
          <p:cNvGraphicFramePr/>
          <p:nvPr/>
        </p:nvGraphicFramePr>
        <p:xfrm>
          <a:off x="962025" y="11401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{CE7A64C8-A086-4560-9437-1CAEE674F689}</a:tableStyleId>
              </a:tblPr>
              <a:tblGrid>
                <a:gridCol w="3462800"/>
                <a:gridCol w="3925250"/>
              </a:tblGrid>
              <a:tr h="5125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00" u="sng"/>
                        <a:t>Essential Foundation Data and Technology</a:t>
                      </a:r>
                      <a:endParaRPr b="1" sz="1200" u="sng"/>
                    </a:p>
                  </a:txBody>
                  <a:tcPr marT="91450" marB="91450" marR="28600" marL="286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 hMerge="1"/>
              </a:tr>
              <a:tr h="4041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Hazard and Vulnerability Areas (High Risk)</a:t>
                      </a:r>
                      <a:endParaRPr sz="1200"/>
                    </a:p>
                  </a:txBody>
                  <a:tcPr marT="91450" marB="91450" marR="28600" marL="286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Social Resistance Index (SRI)</a:t>
                      </a:r>
                      <a:endParaRPr sz="1200"/>
                    </a:p>
                  </a:txBody>
                  <a:tcPr marT="91450" marB="91450" marR="28600" marL="286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4041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Imagery with x,y Coordinates or Grid addresses</a:t>
                      </a:r>
                      <a:endParaRPr sz="1200"/>
                    </a:p>
                  </a:txBody>
                  <a:tcPr marT="91450" marB="91450" marR="28600" marL="286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Resistance to Modifying Behavior</a:t>
                      </a:r>
                      <a:endParaRPr sz="1200"/>
                    </a:p>
                  </a:txBody>
                  <a:tcPr marT="91450" marB="91450" marR="28600" marL="286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4041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Address Database and GeoCoding Application</a:t>
                      </a:r>
                      <a:endParaRPr sz="1200"/>
                    </a:p>
                  </a:txBody>
                  <a:tcPr marT="91450" marB="91450" marR="28600" marL="286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Resistance to Vaccines (Vaccine Hesitancy)</a:t>
                      </a:r>
                      <a:endParaRPr sz="1200"/>
                    </a:p>
                  </a:txBody>
                  <a:tcPr marT="91450" marB="91450" marR="28600" marL="286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6199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Habitation Layer (villages, homes, farms)</a:t>
                      </a:r>
                      <a:endParaRPr sz="1200"/>
                    </a:p>
                  </a:txBody>
                  <a:tcPr marT="91450" marB="91450" marR="28600" marL="286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Registry of Disabled, Device Dependent, Other Highly Vulnerable Individuals</a:t>
                      </a:r>
                      <a:endParaRPr sz="1200"/>
                    </a:p>
                  </a:txBody>
                  <a:tcPr marT="91450" marB="91450" marR="28600" marL="286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6199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Demographic Layers</a:t>
                      </a:r>
                      <a:endParaRPr sz="1200"/>
                    </a:p>
                  </a:txBody>
                  <a:tcPr marT="91450" marB="91450" marR="28600" marL="286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Resilient and Quickly Reparable Wireless Telecom Network</a:t>
                      </a:r>
                      <a:endParaRPr sz="1200"/>
                    </a:p>
                  </a:txBody>
                  <a:tcPr marT="91450" marB="91450" marR="28600" marL="286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6199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Health System Boundaries (i.e., hospital catchment areas)</a:t>
                      </a:r>
                      <a:endParaRPr sz="1200"/>
                    </a:p>
                  </a:txBody>
                  <a:tcPr marT="91450" marB="91450" marR="28600" marL="286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Road Network, Freight Train Routes</a:t>
                      </a:r>
                      <a:endParaRPr sz="1200"/>
                    </a:p>
                  </a:txBody>
                  <a:tcPr marT="91450" marB="91450" marR="28600" marL="286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4041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Health Facilities and Resources Layers</a:t>
                      </a:r>
                      <a:endParaRPr sz="1200"/>
                    </a:p>
                  </a:txBody>
                  <a:tcPr marT="91450" marB="91450" marR="28600" marL="286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Helicopter and Aircraft Landing Zones</a:t>
                      </a:r>
                      <a:endParaRPr sz="1200"/>
                    </a:p>
                  </a:txBody>
                  <a:tcPr marT="91450" marB="91450" marR="28600" marL="286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6199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Jurisdictional Boundaries (e.g., States, Election Districts)</a:t>
                      </a:r>
                      <a:endParaRPr sz="1200"/>
                    </a:p>
                  </a:txBody>
                  <a:tcPr marT="91450" marB="91450" marR="28600" marL="286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Inventory of Available Aircraft</a:t>
                      </a:r>
                      <a:endParaRPr sz="1200"/>
                    </a:p>
                  </a:txBody>
                  <a:tcPr marT="91450" marB="91450" marR="28600" marL="286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4041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Emergency Dispatch Centers</a:t>
                      </a:r>
                      <a:endParaRPr sz="1200"/>
                    </a:p>
                  </a:txBody>
                  <a:tcPr marT="91450" marB="91450" marR="28600" marL="286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Routes and Facilities for Critical Supply Chains</a:t>
                      </a:r>
                      <a:endParaRPr sz="1200"/>
                    </a:p>
                  </a:txBody>
                  <a:tcPr marT="91450" marB="91450" marR="28600" marL="286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4041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Social Facilities (See Code List in Health CDM)</a:t>
                      </a:r>
                      <a:endParaRPr sz="1200"/>
                    </a:p>
                  </a:txBody>
                  <a:tcPr marT="91450" marB="91450" marR="28600" marL="286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Tracking Shipments of Critical Supplies</a:t>
                      </a:r>
                      <a:endParaRPr sz="1200"/>
                    </a:p>
                  </a:txBody>
                  <a:tcPr marT="91450" marB="91450" marR="28600" marL="286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4041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Diagnostic Testing Centers</a:t>
                      </a:r>
                      <a:endParaRPr sz="1200"/>
                    </a:p>
                  </a:txBody>
                  <a:tcPr marT="91450" marB="91450" marR="28600" marL="286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Anticipating Needs Based on RO</a:t>
                      </a:r>
                      <a:endParaRPr sz="1200"/>
                    </a:p>
                  </a:txBody>
                  <a:tcPr marT="91450" marB="91450" marR="28600" marL="286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4041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Critical Infrastructure Layers (E.g. water, power)</a:t>
                      </a:r>
                      <a:endParaRPr sz="1200"/>
                    </a:p>
                  </a:txBody>
                  <a:tcPr marT="91450" marB="91450" marR="28600" marL="286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Measure of mobile phone access</a:t>
                      </a:r>
                      <a:endParaRPr sz="1200"/>
                    </a:p>
                  </a:txBody>
                  <a:tcPr marT="91450" marB="91450" marR="28600" marL="286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6199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Social Vulnerability Index (Customized to Region)</a:t>
                      </a:r>
                      <a:endParaRPr sz="1200"/>
                    </a:p>
                  </a:txBody>
                  <a:tcPr marT="91450" marB="91450" marR="28600" marL="286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Inventory and Location of Heavy Equipment</a:t>
                      </a:r>
                      <a:endParaRPr sz="1200"/>
                    </a:p>
                  </a:txBody>
                  <a:tcPr marT="91450" marB="91450" marR="28600" marL="286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4041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Vaccination Prevalence</a:t>
                      </a:r>
                      <a:endParaRPr sz="1200"/>
                    </a:p>
                  </a:txBody>
                  <a:tcPr marT="91450" marB="91450" marR="28600" marL="286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Pre-Existing Conditions</a:t>
                      </a:r>
                      <a:endParaRPr sz="1200"/>
                    </a:p>
                  </a:txBody>
                  <a:tcPr marT="91450" marB="91450" marR="28600" marL="286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1" name="Google Shape;161;p18"/>
          <p:cNvGraphicFramePr/>
          <p:nvPr/>
        </p:nvGraphicFramePr>
        <p:xfrm>
          <a:off x="8427863" y="1140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{CE7A64C8-A086-4560-9437-1CAEE674F689}</a:tableStyleId>
              </a:tblPr>
              <a:tblGrid>
                <a:gridCol w="4339550"/>
                <a:gridCol w="4286000"/>
              </a:tblGrid>
              <a:tr h="47595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00" u="sng"/>
                        <a:t>Health Indicators for Disasters</a:t>
                      </a:r>
                      <a:endParaRPr b="1" sz="1200" u="sng"/>
                    </a:p>
                  </a:txBody>
                  <a:tcPr marT="91450" marB="91450" marR="28600" marL="286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 hMerge="1"/>
              </a:tr>
              <a:tr h="6681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Area and Population encompassed by Disaster and Cascading Effects</a:t>
                      </a:r>
                      <a:endParaRPr sz="1200"/>
                    </a:p>
                  </a:txBody>
                  <a:tcPr marT="91450" marB="91450" marR="28600" marL="286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Vector (Disease Carrying Mosquitoes)</a:t>
                      </a:r>
                      <a:endParaRPr sz="1200"/>
                    </a:p>
                  </a:txBody>
                  <a:tcPr marT="91450" marB="91450" marR="28600" marL="286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</a:tr>
              <a:tr h="6681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Area, Structures, and Population Covered by Floodwaters</a:t>
                      </a:r>
                      <a:endParaRPr sz="1200"/>
                    </a:p>
                  </a:txBody>
                  <a:tcPr marT="91450" marB="91450" marR="28600" marL="286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Pandemic Spread</a:t>
                      </a:r>
                      <a:endParaRPr sz="1200"/>
                    </a:p>
                  </a:txBody>
                  <a:tcPr marT="91450" marB="91450" marR="28600" marL="286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</a:tr>
              <a:tr h="6681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Damaged and Destroyed Structures incl. Critical Infrastructure, Houses</a:t>
                      </a:r>
                      <a:endParaRPr sz="1200"/>
                    </a:p>
                  </a:txBody>
                  <a:tcPr marT="91450" marB="91450" marR="28600" marL="286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Respiratory Illnesses</a:t>
                      </a:r>
                      <a:endParaRPr sz="1200"/>
                    </a:p>
                  </a:txBody>
                  <a:tcPr marT="91450" marB="91450" marR="28600" marL="286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</a:tr>
              <a:tr h="4193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Infected Responders</a:t>
                      </a:r>
                      <a:endParaRPr sz="1200"/>
                    </a:p>
                  </a:txBody>
                  <a:tcPr marT="91450" marB="91450" marR="28600" marL="286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Digestive Illnesses</a:t>
                      </a:r>
                      <a:endParaRPr sz="1200"/>
                    </a:p>
                  </a:txBody>
                  <a:tcPr marT="91450" marB="91450" marR="28600" marL="286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</a:tr>
              <a:tr h="4193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Homeless Population, Groups Seeking Shelter</a:t>
                      </a:r>
                      <a:endParaRPr sz="1200"/>
                    </a:p>
                  </a:txBody>
                  <a:tcPr marT="91450" marB="91450" marR="28600" marL="286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Crushing Trauma</a:t>
                      </a:r>
                      <a:endParaRPr sz="1200"/>
                    </a:p>
                  </a:txBody>
                  <a:tcPr marT="91450" marB="91450" marR="28600" marL="286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</a:tr>
              <a:tr h="4193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Deaths Above Normal</a:t>
                      </a:r>
                      <a:endParaRPr sz="1200"/>
                    </a:p>
                  </a:txBody>
                  <a:tcPr marT="91450" marB="91450" marR="28600" marL="286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Drownings/Suffocation</a:t>
                      </a:r>
                      <a:endParaRPr sz="1200"/>
                    </a:p>
                  </a:txBody>
                  <a:tcPr marT="91450" marB="91450" marR="28600" marL="286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</a:tr>
              <a:tr h="4193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Population of Power Outage Area</a:t>
                      </a:r>
                      <a:endParaRPr sz="1200"/>
                    </a:p>
                  </a:txBody>
                  <a:tcPr marT="91450" marB="91450" marR="28600" marL="286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Mental Health</a:t>
                      </a:r>
                      <a:endParaRPr sz="1200"/>
                    </a:p>
                  </a:txBody>
                  <a:tcPr marT="91450" marB="91450" marR="28600" marL="286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</a:tr>
              <a:tr h="4193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Population with Compromised Water Systems</a:t>
                      </a:r>
                      <a:endParaRPr sz="1200"/>
                    </a:p>
                  </a:txBody>
                  <a:tcPr marT="91450" marB="91450" marR="28600" marL="286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Criminal Victimization</a:t>
                      </a:r>
                      <a:endParaRPr sz="1200"/>
                    </a:p>
                  </a:txBody>
                  <a:tcPr marT="91450" marB="91450" marR="28600" marL="286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</a:tr>
              <a:tr h="4193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Population in Area of Dangerous Air Pollution</a:t>
                      </a:r>
                      <a:endParaRPr sz="1200"/>
                    </a:p>
                  </a:txBody>
                  <a:tcPr marT="91450" marB="91450" marR="28600" marL="286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Pathogen Identification In Water</a:t>
                      </a:r>
                      <a:endParaRPr sz="1200"/>
                    </a:p>
                  </a:txBody>
                  <a:tcPr marT="91450" marB="91450" marR="28600" marL="286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</a:tr>
              <a:tr h="4193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Population in Area Lacking Communications</a:t>
                      </a:r>
                      <a:endParaRPr sz="1200"/>
                    </a:p>
                  </a:txBody>
                  <a:tcPr marT="91450" marB="91450" marR="28600" marL="286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Pathogen Identification in Vectors (e.g. Mosquitoes)</a:t>
                      </a:r>
                      <a:endParaRPr sz="1200"/>
                    </a:p>
                  </a:txBody>
                  <a:tcPr marT="91450" marB="91450" marR="28600" marL="286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</a:tr>
              <a:tr h="4193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Incidents of Panic Buying and Looting</a:t>
                      </a:r>
                      <a:endParaRPr sz="1200"/>
                    </a:p>
                  </a:txBody>
                  <a:tcPr marT="91450" marB="91450" marR="28600" marL="286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Dangerous Chemicals in Water and Air</a:t>
                      </a:r>
                      <a:endParaRPr sz="1200"/>
                    </a:p>
                  </a:txBody>
                  <a:tcPr marT="91450" marB="91450" marR="28600" marL="286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</a:tr>
              <a:tr h="4713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Weather Forecasts</a:t>
                      </a:r>
                      <a:endParaRPr sz="1200"/>
                    </a:p>
                  </a:txBody>
                  <a:tcPr marT="91450" marB="91450" marR="28600" marL="286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50" marB="91450" marR="28600" marL="286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</a:tr>
              <a:tr h="4713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Types of Health Impacts On People</a:t>
                      </a:r>
                      <a:endParaRPr sz="1200"/>
                    </a:p>
                  </a:txBody>
                  <a:tcPr marT="91450" marB="91450" marR="28600" marL="286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50" marB="91450" marR="28600" marL="286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</a:tr>
              <a:tr h="4713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Exposure (Cold, Heat)</a:t>
                      </a:r>
                      <a:endParaRPr sz="1200"/>
                    </a:p>
                  </a:txBody>
                  <a:tcPr marT="91450" marB="91450" marR="28600" marL="286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50" marB="91450" marR="28600" marL="286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089780" y="8839831"/>
            <a:ext cx="1661416" cy="836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6938" y="9033273"/>
            <a:ext cx="2955838" cy="768518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19"/>
          <p:cNvSpPr txBox="1"/>
          <p:nvPr/>
        </p:nvSpPr>
        <p:spPr>
          <a:xfrm>
            <a:off x="829375" y="536675"/>
            <a:ext cx="11410200" cy="16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7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>
                <a:solidFill>
                  <a:srgbClr val="2B398D"/>
                </a:solidFill>
                <a:latin typeface="Quicksand"/>
                <a:ea typeface="Quicksand"/>
                <a:cs typeface="Quicksand"/>
                <a:sym typeface="Quicksand"/>
              </a:rPr>
              <a:t>Expanding the Health Spatial Data Infrastructure Data Model</a:t>
            </a:r>
            <a:endParaRPr sz="2800">
              <a:solidFill>
                <a:srgbClr val="2B398D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3997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>
                <a:solidFill>
                  <a:srgbClr val="2B398D"/>
                </a:solidFill>
                <a:latin typeface="Quicksand"/>
                <a:ea typeface="Quicksand"/>
                <a:cs typeface="Quicksand"/>
                <a:sym typeface="Quicksand"/>
              </a:rPr>
              <a:t>&amp; Louisiana Health Data Availability</a:t>
            </a:r>
            <a:endParaRPr sz="2800">
              <a:solidFill>
                <a:srgbClr val="2B398D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3997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2B398D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69" name="Google Shape;169;p19"/>
          <p:cNvSpPr txBox="1"/>
          <p:nvPr/>
        </p:nvSpPr>
        <p:spPr>
          <a:xfrm>
            <a:off x="13987775" y="536675"/>
            <a:ext cx="3972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rgbClr val="2B398D"/>
                </a:solidFill>
                <a:latin typeface="Quicksand"/>
                <a:ea typeface="Quicksand"/>
                <a:cs typeface="Quicksand"/>
                <a:sym typeface="Quicksand"/>
              </a:rPr>
              <a:t>2021 Disasters Pilot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70" name="Google Shape;170;p19"/>
          <p:cNvGraphicFramePr/>
          <p:nvPr/>
        </p:nvGraphicFramePr>
        <p:xfrm>
          <a:off x="1352925" y="1647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{CE7A64C8-A086-4560-9437-1CAEE674F689}</a:tableStyleId>
              </a:tblPr>
              <a:tblGrid>
                <a:gridCol w="3920700"/>
                <a:gridCol w="4209650"/>
              </a:tblGrid>
              <a:tr h="345400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00" u="sng"/>
                        <a:t>Health Indicators for Pandemics</a:t>
                      </a:r>
                      <a:endParaRPr b="1" sz="1200" u="sng"/>
                    </a:p>
                  </a:txBody>
                  <a:tcPr marT="91450" marB="91450" marR="28600" marL="286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 hMerge="1"/>
              </a:tr>
              <a:tr h="473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Pandemic tracking worldwide</a:t>
                      </a:r>
                      <a:endParaRPr sz="1200"/>
                    </a:p>
                  </a:txBody>
                  <a:tcPr marT="91450" marB="91450" marR="28600" marL="286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Testing and Diagnosis at First Contact with Health System</a:t>
                      </a:r>
                      <a:endParaRPr sz="1200"/>
                    </a:p>
                  </a:txBody>
                  <a:tcPr marT="91450" marB="91450" marR="28600" marL="286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473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Symptomatic travellers/Frequent Destinations</a:t>
                      </a:r>
                      <a:endParaRPr sz="1200"/>
                    </a:p>
                  </a:txBody>
                  <a:tcPr marT="91450" marB="91450" marR="28600" marL="286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Diagnosis at Triage and After Hospitalization</a:t>
                      </a:r>
                      <a:endParaRPr sz="1200"/>
                    </a:p>
                  </a:txBody>
                  <a:tcPr marT="91450" marB="91450" marR="28600" marL="286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454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Infected Responders</a:t>
                      </a:r>
                      <a:endParaRPr sz="1200"/>
                    </a:p>
                  </a:txBody>
                  <a:tcPr marT="91450" marB="91450" marR="28600" marL="286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RO Measurements in Micro Areas</a:t>
                      </a:r>
                      <a:endParaRPr sz="1200"/>
                    </a:p>
                  </a:txBody>
                  <a:tcPr marT="91450" marB="91450" marR="28600" marL="286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454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Social Media Content Harvesting</a:t>
                      </a:r>
                      <a:endParaRPr sz="1200"/>
                    </a:p>
                  </a:txBody>
                  <a:tcPr marT="91450" marB="91450" marR="28600" marL="286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Predicted Increases in Illnesses</a:t>
                      </a:r>
                      <a:endParaRPr sz="1200"/>
                    </a:p>
                  </a:txBody>
                  <a:tcPr marT="91450" marB="91450" marR="28600" marL="286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5299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Syndromic Surveillance (E.g. Drug sales, Health supply sales)</a:t>
                      </a:r>
                      <a:endParaRPr sz="1200"/>
                    </a:p>
                  </a:txBody>
                  <a:tcPr marT="91450" marB="91450" marR="28600" marL="286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Inventory levels of medical devices, respirators, pharmaceuticals</a:t>
                      </a:r>
                      <a:endParaRPr sz="1200"/>
                    </a:p>
                  </a:txBody>
                  <a:tcPr marT="91450" marB="91450" marR="28600" marL="286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473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Internet Linked Thermometers (E.g. Kinsa)</a:t>
                      </a:r>
                      <a:endParaRPr sz="1200"/>
                    </a:p>
                  </a:txBody>
                  <a:tcPr marT="91450" marB="91450" marR="28600" marL="286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Utilization levels of medical devices</a:t>
                      </a:r>
                      <a:endParaRPr sz="1200"/>
                    </a:p>
                  </a:txBody>
                  <a:tcPr marT="91450" marB="91450" marR="28600" marL="286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473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Structured Voice &amp; Written Messages</a:t>
                      </a:r>
                      <a:endParaRPr sz="1200"/>
                    </a:p>
                  </a:txBody>
                  <a:tcPr marT="91450" marB="91450" marR="28600" marL="286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Inventory levels of medical supplies</a:t>
                      </a:r>
                      <a:endParaRPr sz="1200"/>
                    </a:p>
                  </a:txBody>
                  <a:tcPr marT="91450" marB="91450" marR="28600" marL="286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6497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Structured Info from Political, Military, Religious, Community Leaders</a:t>
                      </a:r>
                      <a:endParaRPr sz="1200"/>
                    </a:p>
                  </a:txBody>
                  <a:tcPr marT="91450" marB="91450" marR="28600" marL="286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Raw materials for tests, vaccines, treatments</a:t>
                      </a:r>
                      <a:endParaRPr sz="1200"/>
                    </a:p>
                  </a:txBody>
                  <a:tcPr marT="91450" marB="91450" marR="28600" marL="286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6497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Information from Health Care workers</a:t>
                      </a:r>
                      <a:endParaRPr sz="1200"/>
                    </a:p>
                  </a:txBody>
                  <a:tcPr marT="91450" marB="91450" marR="28600" marL="286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Supply levels of Other Essential Supplies (E.g. food, water, sanitary products, etc.)</a:t>
                      </a:r>
                      <a:endParaRPr sz="1200"/>
                    </a:p>
                  </a:txBody>
                  <a:tcPr marT="91450" marB="91450" marR="28600" marL="286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473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Information from Health Care Facilities</a:t>
                      </a:r>
                      <a:endParaRPr sz="1200"/>
                    </a:p>
                  </a:txBody>
                  <a:tcPr marT="91450" marB="91450" marR="28600" marL="286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Patient to Health Worker ratio</a:t>
                      </a:r>
                      <a:endParaRPr sz="1200"/>
                    </a:p>
                  </a:txBody>
                  <a:tcPr marT="91450" marB="91450" marR="28600" marL="286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473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Structured Info from 1st Responders</a:t>
                      </a:r>
                      <a:endParaRPr sz="1200"/>
                    </a:p>
                  </a:txBody>
                  <a:tcPr marT="91450" marB="91450" marR="28600" marL="286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Percent testing positive/negative</a:t>
                      </a:r>
                      <a:endParaRPr sz="1200"/>
                    </a:p>
                  </a:txBody>
                  <a:tcPr marT="91450" marB="91450" marR="28600" marL="286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4735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Information from Contact Tracers</a:t>
                      </a:r>
                      <a:endParaRPr sz="1200"/>
                    </a:p>
                  </a:txBody>
                  <a:tcPr marT="91450" marB="91450" marR="28600" marL="286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Positives by age, vulnerability, ethnicity, gender</a:t>
                      </a:r>
                      <a:endParaRPr sz="1200"/>
                    </a:p>
                  </a:txBody>
                  <a:tcPr marT="91450" marB="91450" marR="28600" marL="286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454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Wastewater Testing for Pathogen</a:t>
                      </a:r>
                      <a:endParaRPr sz="1200"/>
                    </a:p>
                  </a:txBody>
                  <a:tcPr marT="91450" marB="91450" marR="28600" marL="286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50" marB="91450" marR="28600" marL="286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4068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Hotspot and Micro-Cluster Identification</a:t>
                      </a:r>
                      <a:endParaRPr sz="1200"/>
                    </a:p>
                  </a:txBody>
                  <a:tcPr marT="91450" marB="91450" marR="28600" marL="286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/>
                    </a:p>
                  </a:txBody>
                  <a:tcPr marT="91450" marB="91450" marR="28600" marL="286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</a:tbl>
          </a:graphicData>
        </a:graphic>
      </p:graphicFrame>
      <p:pic>
        <p:nvPicPr>
          <p:cNvPr id="171" name="Google Shape;171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177975" y="2949988"/>
            <a:ext cx="4853875" cy="4587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089780" y="8839831"/>
            <a:ext cx="1661415" cy="836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6938" y="9033273"/>
            <a:ext cx="2955835" cy="768517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0"/>
          <p:cNvSpPr txBox="1"/>
          <p:nvPr/>
        </p:nvSpPr>
        <p:spPr>
          <a:xfrm>
            <a:off x="536950" y="536675"/>
            <a:ext cx="8743800" cy="102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7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84"/>
              <a:buFont typeface="Arial"/>
              <a:buNone/>
            </a:pPr>
            <a:r>
              <a:rPr b="0" i="0" lang="en-US" sz="2784" u="none" cap="none" strike="noStrike">
                <a:solidFill>
                  <a:srgbClr val="2B398D"/>
                </a:solidFill>
                <a:latin typeface="Quicksand"/>
                <a:ea typeface="Quicksand"/>
                <a:cs typeface="Quicksand"/>
                <a:sym typeface="Quicksand"/>
              </a:rPr>
              <a:t>Peru Rimac River Basin Medical Supply Needs Index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997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84"/>
              <a:buFont typeface="Arial"/>
              <a:buNone/>
            </a:pPr>
            <a:r>
              <a:t/>
            </a:r>
            <a:endParaRPr b="0" i="0" sz="2784" u="none" cap="none" strike="noStrike">
              <a:solidFill>
                <a:srgbClr val="2B398D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79" name="Google Shape;179;p20"/>
          <p:cNvSpPr txBox="1"/>
          <p:nvPr/>
        </p:nvSpPr>
        <p:spPr>
          <a:xfrm>
            <a:off x="14308275" y="536666"/>
            <a:ext cx="33477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20"/>
              <a:buFont typeface="Arial"/>
              <a:buNone/>
            </a:pPr>
            <a:r>
              <a:rPr b="0" i="0" lang="en-US" sz="2920" u="none" cap="none" strike="noStrike">
                <a:solidFill>
                  <a:srgbClr val="2B398D"/>
                </a:solidFill>
                <a:latin typeface="Quicksand"/>
                <a:ea typeface="Quicksand"/>
                <a:cs typeface="Quicksand"/>
                <a:sym typeface="Quicksand"/>
              </a:rPr>
              <a:t>2021 Disasters Pilot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0" name="Google Shape;180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02212" y="1316563"/>
            <a:ext cx="14883575" cy="723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702204" y="6090604"/>
            <a:ext cx="2263450" cy="246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786654" y="6490725"/>
            <a:ext cx="1906725" cy="180975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0"/>
          <p:cNvSpPr txBox="1"/>
          <p:nvPr/>
        </p:nvSpPr>
        <p:spPr>
          <a:xfrm>
            <a:off x="1735925" y="6439750"/>
            <a:ext cx="16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Supply Need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31957" y="977228"/>
            <a:ext cx="13811250" cy="8193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089780" y="8839831"/>
            <a:ext cx="1661415" cy="836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35473" y="9033273"/>
            <a:ext cx="2818048" cy="732692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1"/>
          <p:cNvSpPr txBox="1"/>
          <p:nvPr/>
        </p:nvSpPr>
        <p:spPr>
          <a:xfrm>
            <a:off x="293693" y="544047"/>
            <a:ext cx="5878507" cy="9752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7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84"/>
              <a:buFont typeface="Arial"/>
              <a:buNone/>
            </a:pPr>
            <a:r>
              <a:rPr b="0" i="0" lang="en-US" sz="2784" u="none" cap="none" strike="noStrike">
                <a:solidFill>
                  <a:srgbClr val="2B398D"/>
                </a:solidFill>
                <a:latin typeface="Quicksand"/>
                <a:ea typeface="Quicksand"/>
                <a:cs typeface="Quicksand"/>
                <a:sym typeface="Quicksand"/>
              </a:rPr>
              <a:t>Pandemic Risk Index Workflow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997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84"/>
              <a:buFont typeface="Arial"/>
              <a:buNone/>
            </a:pPr>
            <a:r>
              <a:t/>
            </a:r>
            <a:endParaRPr b="0" i="0" sz="2784" u="none" cap="none" strike="noStrike">
              <a:solidFill>
                <a:srgbClr val="2B398D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92" name="Google Shape;192;p21"/>
          <p:cNvSpPr txBox="1"/>
          <p:nvPr/>
        </p:nvSpPr>
        <p:spPr>
          <a:xfrm>
            <a:off x="14308275" y="536666"/>
            <a:ext cx="3347641" cy="4920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20"/>
              <a:buFont typeface="Arial"/>
              <a:buNone/>
            </a:pPr>
            <a:r>
              <a:rPr b="0" i="0" lang="en-US" sz="2920" u="none" cap="none" strike="noStrike">
                <a:solidFill>
                  <a:srgbClr val="2B398D"/>
                </a:solidFill>
                <a:latin typeface="Quicksand"/>
                <a:ea typeface="Quicksand"/>
                <a:cs typeface="Quicksand"/>
                <a:sym typeface="Quicksand"/>
              </a:rPr>
              <a:t>2021 Disasters Pilot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31957" y="977228"/>
            <a:ext cx="13811250" cy="8193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089780" y="8839831"/>
            <a:ext cx="1661415" cy="836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35473" y="9033273"/>
            <a:ext cx="2818048" cy="732692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2"/>
          <p:cNvSpPr txBox="1"/>
          <p:nvPr/>
        </p:nvSpPr>
        <p:spPr>
          <a:xfrm>
            <a:off x="293693" y="544047"/>
            <a:ext cx="5878507" cy="9752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7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84"/>
              <a:buFont typeface="Arial"/>
              <a:buNone/>
            </a:pPr>
            <a:r>
              <a:rPr b="0" i="0" lang="en-US" sz="2784" u="none" cap="none" strike="noStrike">
                <a:solidFill>
                  <a:srgbClr val="2B398D"/>
                </a:solidFill>
                <a:latin typeface="Quicksand"/>
                <a:ea typeface="Quicksand"/>
                <a:cs typeface="Quicksand"/>
                <a:sym typeface="Quicksand"/>
              </a:rPr>
              <a:t>Pandemic Risk Index Workflow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997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84"/>
              <a:buFont typeface="Arial"/>
              <a:buNone/>
            </a:pPr>
            <a:r>
              <a:t/>
            </a:r>
            <a:endParaRPr b="0" i="0" sz="2784" u="none" cap="none" strike="noStrike">
              <a:solidFill>
                <a:srgbClr val="2B398D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01" name="Google Shape;201;p22"/>
          <p:cNvSpPr txBox="1"/>
          <p:nvPr/>
        </p:nvSpPr>
        <p:spPr>
          <a:xfrm>
            <a:off x="14308275" y="536666"/>
            <a:ext cx="3347641" cy="4920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20"/>
              <a:buFont typeface="Arial"/>
              <a:buNone/>
            </a:pPr>
            <a:r>
              <a:rPr b="0" i="0" lang="en-US" sz="2920" u="none" cap="none" strike="noStrike">
                <a:solidFill>
                  <a:srgbClr val="2B398D"/>
                </a:solidFill>
                <a:latin typeface="Quicksand"/>
                <a:ea typeface="Quicksand"/>
                <a:cs typeface="Quicksand"/>
                <a:sym typeface="Quicksand"/>
              </a:rPr>
              <a:t>2021 Disasters Pilot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2" name="Google Shape;202;p22"/>
          <p:cNvCxnSpPr/>
          <p:nvPr/>
        </p:nvCxnSpPr>
        <p:spPr>
          <a:xfrm>
            <a:off x="3581400" y="977228"/>
            <a:ext cx="5105400" cy="0"/>
          </a:xfrm>
          <a:prstGeom prst="straightConnector1">
            <a:avLst/>
          </a:prstGeom>
          <a:noFill/>
          <a:ln cap="flat" cmpd="sng" w="76200">
            <a:solidFill>
              <a:srgbClr val="C0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03" name="Google Shape;203;p22"/>
          <p:cNvCxnSpPr/>
          <p:nvPr/>
        </p:nvCxnSpPr>
        <p:spPr>
          <a:xfrm rot="10800000">
            <a:off x="8839200" y="1129628"/>
            <a:ext cx="0" cy="1194472"/>
          </a:xfrm>
          <a:prstGeom prst="straightConnector1">
            <a:avLst/>
          </a:prstGeom>
          <a:noFill/>
          <a:ln cap="flat" cmpd="sng" w="76200">
            <a:solidFill>
              <a:srgbClr val="C0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04" name="Google Shape;204;p22"/>
          <p:cNvCxnSpPr/>
          <p:nvPr/>
        </p:nvCxnSpPr>
        <p:spPr>
          <a:xfrm>
            <a:off x="7848600" y="2324100"/>
            <a:ext cx="990600" cy="0"/>
          </a:xfrm>
          <a:prstGeom prst="straightConnector1">
            <a:avLst/>
          </a:prstGeom>
          <a:noFill/>
          <a:ln cap="flat" cmpd="sng" w="76200">
            <a:solidFill>
              <a:srgbClr val="C0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05" name="Google Shape;205;p22"/>
          <p:cNvCxnSpPr/>
          <p:nvPr/>
        </p:nvCxnSpPr>
        <p:spPr>
          <a:xfrm rot="10800000">
            <a:off x="7848600" y="2324100"/>
            <a:ext cx="0" cy="1371600"/>
          </a:xfrm>
          <a:prstGeom prst="straightConnector1">
            <a:avLst/>
          </a:prstGeom>
          <a:noFill/>
          <a:ln cap="flat" cmpd="sng" w="76200">
            <a:solidFill>
              <a:srgbClr val="C0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06" name="Google Shape;206;p22"/>
          <p:cNvCxnSpPr/>
          <p:nvPr/>
        </p:nvCxnSpPr>
        <p:spPr>
          <a:xfrm>
            <a:off x="7983415" y="3695700"/>
            <a:ext cx="1828800" cy="0"/>
          </a:xfrm>
          <a:prstGeom prst="straightConnector1">
            <a:avLst/>
          </a:prstGeom>
          <a:noFill/>
          <a:ln cap="flat" cmpd="sng" w="76200">
            <a:solidFill>
              <a:srgbClr val="C0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07" name="Google Shape;207;p22"/>
          <p:cNvCxnSpPr/>
          <p:nvPr/>
        </p:nvCxnSpPr>
        <p:spPr>
          <a:xfrm>
            <a:off x="9812215" y="3695700"/>
            <a:ext cx="0" cy="914400"/>
          </a:xfrm>
          <a:prstGeom prst="straightConnector1">
            <a:avLst/>
          </a:prstGeom>
          <a:noFill/>
          <a:ln cap="flat" cmpd="sng" w="76200">
            <a:solidFill>
              <a:srgbClr val="C0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08" name="Google Shape;208;p22"/>
          <p:cNvCxnSpPr/>
          <p:nvPr/>
        </p:nvCxnSpPr>
        <p:spPr>
          <a:xfrm rot="10800000">
            <a:off x="5257800" y="4610100"/>
            <a:ext cx="4554416" cy="0"/>
          </a:xfrm>
          <a:prstGeom prst="straightConnector1">
            <a:avLst/>
          </a:prstGeom>
          <a:noFill/>
          <a:ln cap="flat" cmpd="sng" w="76200">
            <a:solidFill>
              <a:srgbClr val="C0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09" name="Google Shape;209;p22"/>
          <p:cNvCxnSpPr/>
          <p:nvPr/>
        </p:nvCxnSpPr>
        <p:spPr>
          <a:xfrm rot="10800000">
            <a:off x="5246557" y="4152900"/>
            <a:ext cx="11243" cy="457200"/>
          </a:xfrm>
          <a:prstGeom prst="straightConnector1">
            <a:avLst/>
          </a:prstGeom>
          <a:noFill/>
          <a:ln cap="flat" cmpd="sng" w="76200">
            <a:solidFill>
              <a:srgbClr val="C0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10" name="Google Shape;210;p22"/>
          <p:cNvCxnSpPr/>
          <p:nvPr/>
        </p:nvCxnSpPr>
        <p:spPr>
          <a:xfrm>
            <a:off x="2731957" y="4076700"/>
            <a:ext cx="2514600" cy="0"/>
          </a:xfrm>
          <a:prstGeom prst="straightConnector1">
            <a:avLst/>
          </a:prstGeom>
          <a:noFill/>
          <a:ln cap="flat" cmpd="sng" w="76200">
            <a:solidFill>
              <a:srgbClr val="C0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11" name="Google Shape;211;p22"/>
          <p:cNvCxnSpPr/>
          <p:nvPr/>
        </p:nvCxnSpPr>
        <p:spPr>
          <a:xfrm>
            <a:off x="2738299" y="2781300"/>
            <a:ext cx="0" cy="1194472"/>
          </a:xfrm>
          <a:prstGeom prst="straightConnector1">
            <a:avLst/>
          </a:prstGeom>
          <a:noFill/>
          <a:ln cap="flat" cmpd="sng" w="76200">
            <a:solidFill>
              <a:srgbClr val="C0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12" name="Google Shape;212;p22"/>
          <p:cNvCxnSpPr/>
          <p:nvPr/>
        </p:nvCxnSpPr>
        <p:spPr>
          <a:xfrm rot="10800000">
            <a:off x="2731957" y="2781300"/>
            <a:ext cx="621563" cy="0"/>
          </a:xfrm>
          <a:prstGeom prst="straightConnector1">
            <a:avLst/>
          </a:prstGeom>
          <a:noFill/>
          <a:ln cap="flat" cmpd="sng" w="76200">
            <a:solidFill>
              <a:srgbClr val="C0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13" name="Google Shape;213;p22"/>
          <p:cNvCxnSpPr/>
          <p:nvPr/>
        </p:nvCxnSpPr>
        <p:spPr>
          <a:xfrm>
            <a:off x="3353520" y="1028700"/>
            <a:ext cx="0" cy="1685071"/>
          </a:xfrm>
          <a:prstGeom prst="straightConnector1">
            <a:avLst/>
          </a:prstGeom>
          <a:noFill/>
          <a:ln cap="flat" cmpd="sng" w="76200">
            <a:solidFill>
              <a:srgbClr val="C00000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214" name="Google Shape;214;p22"/>
          <p:cNvSpPr txBox="1"/>
          <p:nvPr/>
        </p:nvSpPr>
        <p:spPr>
          <a:xfrm>
            <a:off x="762950" y="1440288"/>
            <a:ext cx="23631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latin typeface="Calibri"/>
                <a:ea typeface="Calibri"/>
                <a:cs typeface="Calibri"/>
                <a:sym typeface="Calibri"/>
              </a:rPr>
              <a:t>Mortality Risk </a:t>
            </a:r>
            <a:endParaRPr b="1" sz="2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latin typeface="Calibri"/>
                <a:ea typeface="Calibri"/>
                <a:cs typeface="Calibri"/>
                <a:sym typeface="Calibri"/>
              </a:rPr>
              <a:t>Index Components</a:t>
            </a:r>
            <a:endParaRPr b="1" sz="2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20132" y="1046528"/>
            <a:ext cx="13811249" cy="8193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089780" y="8839831"/>
            <a:ext cx="1661415" cy="836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35473" y="9033273"/>
            <a:ext cx="2818048" cy="732692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3"/>
          <p:cNvSpPr txBox="1"/>
          <p:nvPr/>
        </p:nvSpPr>
        <p:spPr>
          <a:xfrm>
            <a:off x="293693" y="544047"/>
            <a:ext cx="5878507" cy="9752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7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84"/>
              <a:buFont typeface="Arial"/>
              <a:buNone/>
            </a:pPr>
            <a:r>
              <a:rPr b="0" i="0" lang="en-US" sz="2784" u="none" cap="none" strike="noStrike">
                <a:solidFill>
                  <a:srgbClr val="2B398D"/>
                </a:solidFill>
                <a:latin typeface="Quicksand"/>
                <a:ea typeface="Quicksand"/>
                <a:cs typeface="Quicksand"/>
                <a:sym typeface="Quicksand"/>
              </a:rPr>
              <a:t>Pandemic Risk Index Workflow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997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84"/>
              <a:buFont typeface="Arial"/>
              <a:buNone/>
            </a:pPr>
            <a:r>
              <a:t/>
            </a:r>
            <a:endParaRPr b="0" i="0" sz="2784" u="none" cap="none" strike="noStrike">
              <a:solidFill>
                <a:srgbClr val="2B398D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23" name="Google Shape;223;p23"/>
          <p:cNvSpPr txBox="1"/>
          <p:nvPr/>
        </p:nvSpPr>
        <p:spPr>
          <a:xfrm>
            <a:off x="14308275" y="536666"/>
            <a:ext cx="3347641" cy="4920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20"/>
              <a:buFont typeface="Arial"/>
              <a:buNone/>
            </a:pPr>
            <a:r>
              <a:rPr b="0" i="0" lang="en-US" sz="2920" u="none" cap="none" strike="noStrike">
                <a:solidFill>
                  <a:srgbClr val="2B398D"/>
                </a:solidFill>
                <a:latin typeface="Quicksand"/>
                <a:ea typeface="Quicksand"/>
                <a:cs typeface="Quicksand"/>
                <a:sym typeface="Quicksand"/>
              </a:rPr>
              <a:t>2021 Disasters Pilot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4" name="Google Shape;224;p23"/>
          <p:cNvCxnSpPr/>
          <p:nvPr/>
        </p:nvCxnSpPr>
        <p:spPr>
          <a:xfrm>
            <a:off x="9144000" y="1257300"/>
            <a:ext cx="0" cy="1194472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25" name="Google Shape;225;p23"/>
          <p:cNvCxnSpPr/>
          <p:nvPr/>
        </p:nvCxnSpPr>
        <p:spPr>
          <a:xfrm>
            <a:off x="7772400" y="2451772"/>
            <a:ext cx="1143000" cy="0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26" name="Google Shape;226;p23"/>
          <p:cNvCxnSpPr/>
          <p:nvPr/>
        </p:nvCxnSpPr>
        <p:spPr>
          <a:xfrm>
            <a:off x="7772400" y="2628900"/>
            <a:ext cx="0" cy="2743200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27" name="Google Shape;227;p23"/>
          <p:cNvCxnSpPr/>
          <p:nvPr/>
        </p:nvCxnSpPr>
        <p:spPr>
          <a:xfrm>
            <a:off x="7810500" y="5359400"/>
            <a:ext cx="2667000" cy="0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28" name="Google Shape;228;p23"/>
          <p:cNvCxnSpPr/>
          <p:nvPr/>
        </p:nvCxnSpPr>
        <p:spPr>
          <a:xfrm>
            <a:off x="10210800" y="5372100"/>
            <a:ext cx="0" cy="838200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29" name="Google Shape;229;p23"/>
          <p:cNvCxnSpPr/>
          <p:nvPr/>
        </p:nvCxnSpPr>
        <p:spPr>
          <a:xfrm>
            <a:off x="10477500" y="6210300"/>
            <a:ext cx="6515100" cy="0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30" name="Google Shape;230;p23"/>
          <p:cNvCxnSpPr/>
          <p:nvPr/>
        </p:nvCxnSpPr>
        <p:spPr>
          <a:xfrm>
            <a:off x="16967200" y="4000500"/>
            <a:ext cx="0" cy="2209800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31" name="Google Shape;231;p23"/>
          <p:cNvCxnSpPr/>
          <p:nvPr/>
        </p:nvCxnSpPr>
        <p:spPr>
          <a:xfrm>
            <a:off x="15697200" y="4000500"/>
            <a:ext cx="1295400" cy="0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32" name="Google Shape;232;p23"/>
          <p:cNvCxnSpPr/>
          <p:nvPr/>
        </p:nvCxnSpPr>
        <p:spPr>
          <a:xfrm>
            <a:off x="15722600" y="1244600"/>
            <a:ext cx="0" cy="2755900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33" name="Google Shape;233;p23"/>
          <p:cNvCxnSpPr/>
          <p:nvPr/>
        </p:nvCxnSpPr>
        <p:spPr>
          <a:xfrm>
            <a:off x="9201150" y="1244600"/>
            <a:ext cx="6496050" cy="0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234" name="Google Shape;234;p23"/>
          <p:cNvSpPr txBox="1"/>
          <p:nvPr/>
        </p:nvSpPr>
        <p:spPr>
          <a:xfrm>
            <a:off x="15833775" y="1589875"/>
            <a:ext cx="1752600" cy="15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latin typeface="Calibri"/>
                <a:ea typeface="Calibri"/>
                <a:cs typeface="Calibri"/>
                <a:sym typeface="Calibri"/>
              </a:rPr>
              <a:t>Transmission</a:t>
            </a:r>
            <a:r>
              <a:rPr b="1" lang="en-US" sz="2200">
                <a:latin typeface="Calibri"/>
                <a:ea typeface="Calibri"/>
                <a:cs typeface="Calibri"/>
                <a:sym typeface="Calibri"/>
              </a:rPr>
              <a:t> Risk </a:t>
            </a:r>
            <a:endParaRPr b="1" sz="2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latin typeface="Calibri"/>
                <a:ea typeface="Calibri"/>
                <a:cs typeface="Calibri"/>
                <a:sym typeface="Calibri"/>
              </a:rPr>
              <a:t>Index Components</a:t>
            </a:r>
            <a:endParaRPr b="1" sz="2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31957" y="977228"/>
            <a:ext cx="13811250" cy="8193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089780" y="8839831"/>
            <a:ext cx="1661415" cy="836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35473" y="9033273"/>
            <a:ext cx="2818047" cy="732692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24"/>
          <p:cNvSpPr txBox="1"/>
          <p:nvPr/>
        </p:nvSpPr>
        <p:spPr>
          <a:xfrm>
            <a:off x="293693" y="544047"/>
            <a:ext cx="5878507" cy="9752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7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84"/>
              <a:buFont typeface="Arial"/>
              <a:buNone/>
            </a:pPr>
            <a:r>
              <a:rPr b="0" i="0" lang="en-US" sz="2784" u="none" cap="none" strike="noStrike">
                <a:solidFill>
                  <a:srgbClr val="2B398D"/>
                </a:solidFill>
                <a:latin typeface="Quicksand"/>
                <a:ea typeface="Quicksand"/>
                <a:cs typeface="Quicksand"/>
                <a:sym typeface="Quicksand"/>
              </a:rPr>
              <a:t>Pandemic Risk Index Workflow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997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84"/>
              <a:buFont typeface="Arial"/>
              <a:buNone/>
            </a:pPr>
            <a:r>
              <a:t/>
            </a:r>
            <a:endParaRPr b="0" i="0" sz="2784" u="none" cap="none" strike="noStrike">
              <a:solidFill>
                <a:srgbClr val="2B398D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43" name="Google Shape;243;p24"/>
          <p:cNvSpPr txBox="1"/>
          <p:nvPr/>
        </p:nvSpPr>
        <p:spPr>
          <a:xfrm>
            <a:off x="14308275" y="536666"/>
            <a:ext cx="3347641" cy="4920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20"/>
              <a:buFont typeface="Arial"/>
              <a:buNone/>
            </a:pPr>
            <a:r>
              <a:rPr b="0" i="0" lang="en-US" sz="2920" u="none" cap="none" strike="noStrike">
                <a:solidFill>
                  <a:srgbClr val="2B398D"/>
                </a:solidFill>
                <a:latin typeface="Quicksand"/>
                <a:ea typeface="Quicksand"/>
                <a:cs typeface="Quicksand"/>
                <a:sym typeface="Quicksand"/>
              </a:rPr>
              <a:t>2021 Disasters Pilot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4" name="Google Shape;244;p24"/>
          <p:cNvCxnSpPr/>
          <p:nvPr/>
        </p:nvCxnSpPr>
        <p:spPr>
          <a:xfrm>
            <a:off x="5181600" y="5372100"/>
            <a:ext cx="0" cy="2209800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45" name="Google Shape;245;p24"/>
          <p:cNvCxnSpPr/>
          <p:nvPr/>
        </p:nvCxnSpPr>
        <p:spPr>
          <a:xfrm>
            <a:off x="5181600" y="5372100"/>
            <a:ext cx="2514600" cy="0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46" name="Google Shape;246;p24"/>
          <p:cNvCxnSpPr/>
          <p:nvPr/>
        </p:nvCxnSpPr>
        <p:spPr>
          <a:xfrm>
            <a:off x="7696200" y="5372100"/>
            <a:ext cx="0" cy="838200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47" name="Google Shape;247;p24"/>
          <p:cNvCxnSpPr/>
          <p:nvPr/>
        </p:nvCxnSpPr>
        <p:spPr>
          <a:xfrm>
            <a:off x="7670800" y="6210300"/>
            <a:ext cx="6273800" cy="0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48" name="Google Shape;248;p24"/>
          <p:cNvCxnSpPr/>
          <p:nvPr/>
        </p:nvCxnSpPr>
        <p:spPr>
          <a:xfrm>
            <a:off x="13944600" y="6210300"/>
            <a:ext cx="0" cy="3200400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49" name="Google Shape;249;p24"/>
          <p:cNvCxnSpPr/>
          <p:nvPr/>
        </p:nvCxnSpPr>
        <p:spPr>
          <a:xfrm>
            <a:off x="2971800" y="9258300"/>
            <a:ext cx="10972800" cy="0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50" name="Google Shape;250;p24"/>
          <p:cNvCxnSpPr/>
          <p:nvPr/>
        </p:nvCxnSpPr>
        <p:spPr>
          <a:xfrm>
            <a:off x="3022600" y="7581900"/>
            <a:ext cx="0" cy="1600200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51" name="Google Shape;251;p24"/>
          <p:cNvCxnSpPr/>
          <p:nvPr/>
        </p:nvCxnSpPr>
        <p:spPr>
          <a:xfrm>
            <a:off x="3022600" y="7581900"/>
            <a:ext cx="2159000" cy="0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252" name="Google Shape;252;p24"/>
          <p:cNvSpPr txBox="1"/>
          <p:nvPr/>
        </p:nvSpPr>
        <p:spPr>
          <a:xfrm>
            <a:off x="14308275" y="7227613"/>
            <a:ext cx="23631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latin typeface="Calibri"/>
                <a:ea typeface="Calibri"/>
                <a:cs typeface="Calibri"/>
                <a:sym typeface="Calibri"/>
              </a:rPr>
              <a:t>Pandemic</a:t>
            </a:r>
            <a:r>
              <a:rPr b="1" lang="en-US" sz="2200">
                <a:latin typeface="Calibri"/>
                <a:ea typeface="Calibri"/>
                <a:cs typeface="Calibri"/>
                <a:sym typeface="Calibri"/>
              </a:rPr>
              <a:t> Risk </a:t>
            </a:r>
            <a:endParaRPr b="1" sz="2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latin typeface="Calibri"/>
                <a:ea typeface="Calibri"/>
                <a:cs typeface="Calibri"/>
                <a:sym typeface="Calibri"/>
              </a:rPr>
              <a:t>Index Output</a:t>
            </a:r>
            <a:endParaRPr b="1" sz="2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Google Shape;257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089780" y="8839831"/>
            <a:ext cx="1661415" cy="836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5473" y="9033273"/>
            <a:ext cx="2818047" cy="732692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25"/>
          <p:cNvSpPr txBox="1"/>
          <p:nvPr/>
        </p:nvSpPr>
        <p:spPr>
          <a:xfrm>
            <a:off x="293693" y="544047"/>
            <a:ext cx="6945307" cy="9609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7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84"/>
              <a:buFont typeface="Arial"/>
              <a:buNone/>
            </a:pPr>
            <a:r>
              <a:rPr b="0" i="0" lang="en-US" sz="2784" u="none" cap="none" strike="noStrike">
                <a:solidFill>
                  <a:srgbClr val="2B398D"/>
                </a:solidFill>
                <a:latin typeface="Quicksand"/>
                <a:ea typeface="Quicksand"/>
                <a:cs typeface="Quicksand"/>
                <a:sym typeface="Quicksand"/>
              </a:rPr>
              <a:t>Medical Supply Needs Index Workflow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997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84"/>
              <a:buFont typeface="Arial"/>
              <a:buNone/>
            </a:pPr>
            <a:r>
              <a:t/>
            </a:r>
            <a:endParaRPr b="0" i="0" sz="2784" u="none" cap="none" strike="noStrike">
              <a:solidFill>
                <a:srgbClr val="2B398D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60" name="Google Shape;260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267200" y="1015625"/>
            <a:ext cx="9042840" cy="8699875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5"/>
          <p:cNvSpPr txBox="1"/>
          <p:nvPr/>
        </p:nvSpPr>
        <p:spPr>
          <a:xfrm>
            <a:off x="14308275" y="536666"/>
            <a:ext cx="3347641" cy="4920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20"/>
              <a:buFont typeface="Arial"/>
              <a:buNone/>
            </a:pPr>
            <a:r>
              <a:rPr b="0" i="0" lang="en-US" sz="2920" u="none" cap="none" strike="noStrike">
                <a:solidFill>
                  <a:srgbClr val="2B398D"/>
                </a:solidFill>
                <a:latin typeface="Quicksand"/>
                <a:ea typeface="Quicksand"/>
                <a:cs typeface="Quicksand"/>
                <a:sym typeface="Quicksand"/>
              </a:rPr>
              <a:t>2021 Disasters Pilot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Google Shape;266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089780" y="8839831"/>
            <a:ext cx="1661415" cy="836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5473" y="9033273"/>
            <a:ext cx="2818047" cy="732692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26"/>
          <p:cNvSpPr txBox="1"/>
          <p:nvPr/>
        </p:nvSpPr>
        <p:spPr>
          <a:xfrm>
            <a:off x="293693" y="544047"/>
            <a:ext cx="6945307" cy="9609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7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84"/>
              <a:buFont typeface="Arial"/>
              <a:buNone/>
            </a:pPr>
            <a:r>
              <a:rPr b="0" i="0" lang="en-US" sz="2784" u="none" cap="none" strike="noStrike">
                <a:solidFill>
                  <a:srgbClr val="2B398D"/>
                </a:solidFill>
                <a:latin typeface="Quicksand"/>
                <a:ea typeface="Quicksand"/>
                <a:cs typeface="Quicksand"/>
                <a:sym typeface="Quicksand"/>
              </a:rPr>
              <a:t>Medical Supply Needs Index Workflow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997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84"/>
              <a:buFont typeface="Arial"/>
              <a:buNone/>
            </a:pPr>
            <a:r>
              <a:t/>
            </a:r>
            <a:endParaRPr b="0" i="0" sz="2784" u="none" cap="none" strike="noStrike">
              <a:solidFill>
                <a:srgbClr val="2B398D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69" name="Google Shape;269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267200" y="1015625"/>
            <a:ext cx="9042840" cy="8699875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26"/>
          <p:cNvSpPr txBox="1"/>
          <p:nvPr/>
        </p:nvSpPr>
        <p:spPr>
          <a:xfrm>
            <a:off x="14308275" y="536666"/>
            <a:ext cx="3347641" cy="4920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20"/>
              <a:buFont typeface="Arial"/>
              <a:buNone/>
            </a:pPr>
            <a:r>
              <a:rPr b="0" i="0" lang="en-US" sz="2920" u="none" cap="none" strike="noStrike">
                <a:solidFill>
                  <a:srgbClr val="2B398D"/>
                </a:solidFill>
                <a:latin typeface="Quicksand"/>
                <a:ea typeface="Quicksand"/>
                <a:cs typeface="Quicksand"/>
                <a:sym typeface="Quicksand"/>
              </a:rPr>
              <a:t>2021 Disasters Pilot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71" name="Google Shape;271;p26"/>
          <p:cNvCxnSpPr/>
          <p:nvPr/>
        </p:nvCxnSpPr>
        <p:spPr>
          <a:xfrm>
            <a:off x="5181600" y="1015625"/>
            <a:ext cx="0" cy="1232275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72" name="Google Shape;272;p26"/>
          <p:cNvCxnSpPr/>
          <p:nvPr/>
        </p:nvCxnSpPr>
        <p:spPr>
          <a:xfrm rot="10800000">
            <a:off x="3962400" y="2323725"/>
            <a:ext cx="1219200" cy="0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73" name="Google Shape;273;p26"/>
          <p:cNvCxnSpPr/>
          <p:nvPr/>
        </p:nvCxnSpPr>
        <p:spPr>
          <a:xfrm>
            <a:off x="3962400" y="2323725"/>
            <a:ext cx="0" cy="2286375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74" name="Google Shape;274;p26"/>
          <p:cNvCxnSpPr/>
          <p:nvPr/>
        </p:nvCxnSpPr>
        <p:spPr>
          <a:xfrm>
            <a:off x="3962400" y="4762500"/>
            <a:ext cx="2743200" cy="0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75" name="Google Shape;275;p26"/>
          <p:cNvCxnSpPr/>
          <p:nvPr/>
        </p:nvCxnSpPr>
        <p:spPr>
          <a:xfrm>
            <a:off x="6680200" y="4762500"/>
            <a:ext cx="25400" cy="381000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76" name="Google Shape;276;p26"/>
          <p:cNvCxnSpPr/>
          <p:nvPr/>
        </p:nvCxnSpPr>
        <p:spPr>
          <a:xfrm>
            <a:off x="6705600" y="5143500"/>
            <a:ext cx="2057400" cy="0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77" name="Google Shape;277;p26"/>
          <p:cNvCxnSpPr/>
          <p:nvPr/>
        </p:nvCxnSpPr>
        <p:spPr>
          <a:xfrm>
            <a:off x="8991600" y="3619500"/>
            <a:ext cx="0" cy="1524000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78" name="Google Shape;278;p26"/>
          <p:cNvCxnSpPr/>
          <p:nvPr/>
        </p:nvCxnSpPr>
        <p:spPr>
          <a:xfrm>
            <a:off x="9144000" y="3593725"/>
            <a:ext cx="1905000" cy="0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79" name="Google Shape;279;p26"/>
          <p:cNvCxnSpPr/>
          <p:nvPr/>
        </p:nvCxnSpPr>
        <p:spPr>
          <a:xfrm>
            <a:off x="11049000" y="1015625"/>
            <a:ext cx="0" cy="2464550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80" name="Google Shape;280;p26"/>
          <p:cNvCxnSpPr/>
          <p:nvPr/>
        </p:nvCxnSpPr>
        <p:spPr>
          <a:xfrm>
            <a:off x="5181600" y="1015625"/>
            <a:ext cx="5867400" cy="0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281" name="Google Shape;281;p26"/>
          <p:cNvSpPr txBox="1"/>
          <p:nvPr/>
        </p:nvSpPr>
        <p:spPr>
          <a:xfrm>
            <a:off x="1286500" y="2323713"/>
            <a:ext cx="2363100" cy="15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latin typeface="Calibri"/>
                <a:ea typeface="Calibri"/>
                <a:cs typeface="Calibri"/>
                <a:sym typeface="Calibri"/>
              </a:rPr>
              <a:t>High / Low Medical Supply Needs Index</a:t>
            </a:r>
            <a:r>
              <a:rPr b="1" lang="en-US" sz="2200">
                <a:latin typeface="Calibri"/>
                <a:ea typeface="Calibri"/>
                <a:cs typeface="Calibri"/>
                <a:sym typeface="Calibri"/>
              </a:rPr>
              <a:t> Components</a:t>
            </a:r>
            <a:endParaRPr b="1" sz="2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089780" y="8839831"/>
            <a:ext cx="1661415" cy="836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5473" y="9033273"/>
            <a:ext cx="2818047" cy="732692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27"/>
          <p:cNvSpPr txBox="1"/>
          <p:nvPr/>
        </p:nvSpPr>
        <p:spPr>
          <a:xfrm>
            <a:off x="293693" y="544047"/>
            <a:ext cx="6945307" cy="9609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7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84"/>
              <a:buFont typeface="Arial"/>
              <a:buNone/>
            </a:pPr>
            <a:r>
              <a:rPr b="0" i="0" lang="en-US" sz="2784" u="none" cap="none" strike="noStrike">
                <a:solidFill>
                  <a:srgbClr val="2B398D"/>
                </a:solidFill>
                <a:latin typeface="Quicksand"/>
                <a:ea typeface="Quicksand"/>
                <a:cs typeface="Quicksand"/>
                <a:sym typeface="Quicksand"/>
              </a:rPr>
              <a:t>Medical Supply Needs Index Workflow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997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84"/>
              <a:buFont typeface="Arial"/>
              <a:buNone/>
            </a:pPr>
            <a:r>
              <a:t/>
            </a:r>
            <a:endParaRPr b="0" i="0" sz="2784" u="none" cap="none" strike="noStrike">
              <a:solidFill>
                <a:srgbClr val="2B398D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89" name="Google Shape;289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267200" y="1015625"/>
            <a:ext cx="9042840" cy="8699875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27"/>
          <p:cNvSpPr txBox="1"/>
          <p:nvPr/>
        </p:nvSpPr>
        <p:spPr>
          <a:xfrm>
            <a:off x="14308275" y="536666"/>
            <a:ext cx="3347641" cy="4920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20"/>
              <a:buFont typeface="Arial"/>
              <a:buNone/>
            </a:pPr>
            <a:r>
              <a:rPr b="0" i="0" lang="en-US" sz="2920" u="none" cap="none" strike="noStrike">
                <a:solidFill>
                  <a:srgbClr val="2B398D"/>
                </a:solidFill>
                <a:latin typeface="Quicksand"/>
                <a:ea typeface="Quicksand"/>
                <a:cs typeface="Quicksand"/>
                <a:sym typeface="Quicksand"/>
              </a:rPr>
              <a:t>2021 Disasters Pilot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91" name="Google Shape;291;p27"/>
          <p:cNvCxnSpPr/>
          <p:nvPr/>
        </p:nvCxnSpPr>
        <p:spPr>
          <a:xfrm>
            <a:off x="11125200" y="1028700"/>
            <a:ext cx="0" cy="1232275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92" name="Google Shape;292;p27"/>
          <p:cNvCxnSpPr/>
          <p:nvPr/>
        </p:nvCxnSpPr>
        <p:spPr>
          <a:xfrm>
            <a:off x="11125200" y="989850"/>
            <a:ext cx="1845758" cy="25775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93" name="Google Shape;293;p27"/>
          <p:cNvCxnSpPr/>
          <p:nvPr/>
        </p:nvCxnSpPr>
        <p:spPr>
          <a:xfrm>
            <a:off x="12970958" y="1047376"/>
            <a:ext cx="0" cy="3638924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94" name="Google Shape;294;p27"/>
          <p:cNvCxnSpPr/>
          <p:nvPr/>
        </p:nvCxnSpPr>
        <p:spPr>
          <a:xfrm>
            <a:off x="8788620" y="4762500"/>
            <a:ext cx="4182338" cy="0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95" name="Google Shape;295;p27"/>
          <p:cNvCxnSpPr/>
          <p:nvPr/>
        </p:nvCxnSpPr>
        <p:spPr>
          <a:xfrm>
            <a:off x="8788620" y="3619500"/>
            <a:ext cx="0" cy="1143000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96" name="Google Shape;296;p27"/>
          <p:cNvCxnSpPr/>
          <p:nvPr/>
        </p:nvCxnSpPr>
        <p:spPr>
          <a:xfrm>
            <a:off x="8788620" y="3619500"/>
            <a:ext cx="812580" cy="0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97" name="Google Shape;297;p27"/>
          <p:cNvCxnSpPr/>
          <p:nvPr/>
        </p:nvCxnSpPr>
        <p:spPr>
          <a:xfrm rot="10800000">
            <a:off x="9601200" y="2552700"/>
            <a:ext cx="0" cy="1066800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98" name="Google Shape;298;p27"/>
          <p:cNvCxnSpPr/>
          <p:nvPr/>
        </p:nvCxnSpPr>
        <p:spPr>
          <a:xfrm>
            <a:off x="9601200" y="2866838"/>
            <a:ext cx="1524000" cy="0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99" name="Google Shape;299;p27"/>
          <p:cNvCxnSpPr/>
          <p:nvPr/>
        </p:nvCxnSpPr>
        <p:spPr>
          <a:xfrm>
            <a:off x="11108389" y="2104838"/>
            <a:ext cx="0" cy="762000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300" name="Google Shape;300;p27"/>
          <p:cNvSpPr txBox="1"/>
          <p:nvPr/>
        </p:nvSpPr>
        <p:spPr>
          <a:xfrm>
            <a:off x="13582800" y="2097175"/>
            <a:ext cx="2363100" cy="15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latin typeface="Calibri"/>
                <a:ea typeface="Calibri"/>
                <a:cs typeface="Calibri"/>
                <a:sym typeface="Calibri"/>
              </a:rPr>
              <a:t>Index Based</a:t>
            </a:r>
            <a:r>
              <a:rPr b="1" lang="en-US" sz="2200">
                <a:latin typeface="Calibri"/>
                <a:ea typeface="Calibri"/>
                <a:cs typeface="Calibri"/>
                <a:sym typeface="Calibri"/>
              </a:rPr>
              <a:t> Medical Supply Needs Index Components</a:t>
            </a:r>
            <a:endParaRPr b="1" sz="2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Google Shape;305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089780" y="8839831"/>
            <a:ext cx="1661415" cy="836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5473" y="9033273"/>
            <a:ext cx="2818047" cy="732692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28"/>
          <p:cNvSpPr txBox="1"/>
          <p:nvPr/>
        </p:nvSpPr>
        <p:spPr>
          <a:xfrm>
            <a:off x="293693" y="544047"/>
            <a:ext cx="6945307" cy="9609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7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84"/>
              <a:buFont typeface="Arial"/>
              <a:buNone/>
            </a:pPr>
            <a:r>
              <a:rPr b="0" i="0" lang="en-US" sz="2784" u="none" cap="none" strike="noStrike">
                <a:solidFill>
                  <a:srgbClr val="2B398D"/>
                </a:solidFill>
                <a:latin typeface="Quicksand"/>
                <a:ea typeface="Quicksand"/>
                <a:cs typeface="Quicksand"/>
                <a:sym typeface="Quicksand"/>
              </a:rPr>
              <a:t>Medical Supply Needs Index Workflow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997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84"/>
              <a:buFont typeface="Arial"/>
              <a:buNone/>
            </a:pPr>
            <a:r>
              <a:t/>
            </a:r>
            <a:endParaRPr b="0" i="0" sz="2784" u="none" cap="none" strike="noStrike">
              <a:solidFill>
                <a:srgbClr val="2B398D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308" name="Google Shape;308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267200" y="1015625"/>
            <a:ext cx="9042840" cy="8699875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28"/>
          <p:cNvSpPr txBox="1"/>
          <p:nvPr/>
        </p:nvSpPr>
        <p:spPr>
          <a:xfrm>
            <a:off x="14308275" y="536666"/>
            <a:ext cx="3347641" cy="4920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20"/>
              <a:buFont typeface="Arial"/>
              <a:buNone/>
            </a:pPr>
            <a:r>
              <a:rPr b="0" i="0" lang="en-US" sz="2920" u="none" cap="none" strike="noStrike">
                <a:solidFill>
                  <a:srgbClr val="2B398D"/>
                </a:solidFill>
                <a:latin typeface="Quicksand"/>
                <a:ea typeface="Quicksand"/>
                <a:cs typeface="Quicksand"/>
                <a:sym typeface="Quicksand"/>
              </a:rPr>
              <a:t>2021 Disasters Pilot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10" name="Google Shape;310;p28"/>
          <p:cNvCxnSpPr/>
          <p:nvPr/>
        </p:nvCxnSpPr>
        <p:spPr>
          <a:xfrm>
            <a:off x="7052831" y="3086100"/>
            <a:ext cx="4182338" cy="0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311" name="Google Shape;311;p28"/>
          <p:cNvCxnSpPr/>
          <p:nvPr/>
        </p:nvCxnSpPr>
        <p:spPr>
          <a:xfrm>
            <a:off x="11049000" y="3098800"/>
            <a:ext cx="0" cy="6616700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312" name="Google Shape;312;p28"/>
          <p:cNvCxnSpPr/>
          <p:nvPr/>
        </p:nvCxnSpPr>
        <p:spPr>
          <a:xfrm flipH="1" rot="10800000">
            <a:off x="4267200" y="9715500"/>
            <a:ext cx="6781800" cy="50465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313" name="Google Shape;313;p28"/>
          <p:cNvCxnSpPr/>
          <p:nvPr/>
        </p:nvCxnSpPr>
        <p:spPr>
          <a:xfrm>
            <a:off x="4267200" y="4762500"/>
            <a:ext cx="0" cy="5003465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314" name="Google Shape;314;p28"/>
          <p:cNvCxnSpPr/>
          <p:nvPr/>
        </p:nvCxnSpPr>
        <p:spPr>
          <a:xfrm>
            <a:off x="4267200" y="4762500"/>
            <a:ext cx="2785631" cy="0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315" name="Google Shape;315;p28"/>
          <p:cNvCxnSpPr/>
          <p:nvPr/>
        </p:nvCxnSpPr>
        <p:spPr>
          <a:xfrm>
            <a:off x="7052831" y="3086100"/>
            <a:ext cx="0" cy="1828800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316" name="Google Shape;316;p28"/>
          <p:cNvSpPr txBox="1"/>
          <p:nvPr/>
        </p:nvSpPr>
        <p:spPr>
          <a:xfrm>
            <a:off x="1428000" y="5832888"/>
            <a:ext cx="23631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latin typeface="Calibri"/>
                <a:ea typeface="Calibri"/>
                <a:cs typeface="Calibri"/>
                <a:sym typeface="Calibri"/>
              </a:rPr>
              <a:t>Medical Supply Needs Index Output</a:t>
            </a:r>
            <a:endParaRPr b="1" sz="2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Google Shape;321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089780" y="8839831"/>
            <a:ext cx="1661415" cy="836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6938" y="9033273"/>
            <a:ext cx="2955834" cy="768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125850" y="1706950"/>
            <a:ext cx="14036299" cy="6873100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29"/>
          <p:cNvSpPr txBox="1"/>
          <p:nvPr/>
        </p:nvSpPr>
        <p:spPr>
          <a:xfrm>
            <a:off x="609600" y="613273"/>
            <a:ext cx="9187500" cy="162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7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84"/>
              <a:buFont typeface="Arial"/>
              <a:buNone/>
            </a:pPr>
            <a:r>
              <a:rPr lang="en-US" sz="2784">
                <a:solidFill>
                  <a:srgbClr val="2B398D"/>
                </a:solidFill>
                <a:latin typeface="Quicksand"/>
                <a:ea typeface="Quicksand"/>
                <a:cs typeface="Quicksand"/>
                <a:sym typeface="Quicksand"/>
              </a:rPr>
              <a:t>Rimac Basin</a:t>
            </a:r>
            <a:r>
              <a:rPr b="0" i="0" lang="en-US" sz="2784" u="none" cap="none" strike="noStrike">
                <a:solidFill>
                  <a:srgbClr val="2B398D"/>
                </a:solidFill>
                <a:latin typeface="Quicksand"/>
                <a:ea typeface="Quicksand"/>
                <a:cs typeface="Quicksand"/>
                <a:sym typeface="Quicksand"/>
              </a:rPr>
              <a:t> Medical Supply Needs Index with </a:t>
            </a:r>
            <a:endParaRPr b="0" i="0" sz="2784" u="none" cap="none" strike="noStrike">
              <a:solidFill>
                <a:srgbClr val="2B398D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3997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84"/>
              <a:buFont typeface="Arial"/>
              <a:buNone/>
            </a:pPr>
            <a:r>
              <a:rPr b="0" i="0" lang="en-US" sz="2784" u="none" cap="none" strike="noStrike">
                <a:solidFill>
                  <a:srgbClr val="2B398D"/>
                </a:solidFill>
                <a:latin typeface="Quicksand"/>
                <a:ea typeface="Quicksand"/>
                <a:cs typeface="Quicksand"/>
                <a:sym typeface="Quicksand"/>
              </a:rPr>
              <a:t>Hospital Locations, Clinic Locations, and Flood Extent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997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84"/>
              <a:buFont typeface="Arial"/>
              <a:buNone/>
            </a:pPr>
            <a:r>
              <a:t/>
            </a:r>
            <a:endParaRPr b="0" i="0" sz="2784" u="none" cap="none" strike="noStrike">
              <a:solidFill>
                <a:srgbClr val="2B398D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25" name="Google Shape;325;p29"/>
          <p:cNvSpPr txBox="1"/>
          <p:nvPr/>
        </p:nvSpPr>
        <p:spPr>
          <a:xfrm>
            <a:off x="14308275" y="536666"/>
            <a:ext cx="3347641" cy="4920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20"/>
              <a:buFont typeface="Arial"/>
              <a:buNone/>
            </a:pPr>
            <a:r>
              <a:rPr b="0" i="0" lang="en-US" sz="2920" u="none" cap="none" strike="noStrike">
                <a:solidFill>
                  <a:srgbClr val="2B398D"/>
                </a:solidFill>
                <a:latin typeface="Quicksand"/>
                <a:ea typeface="Quicksand"/>
                <a:cs typeface="Quicksand"/>
                <a:sym typeface="Quicksand"/>
              </a:rPr>
              <a:t>2021 Disasters Pilot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29"/>
          <p:cNvSpPr/>
          <p:nvPr/>
        </p:nvSpPr>
        <p:spPr>
          <a:xfrm>
            <a:off x="8560700" y="4400625"/>
            <a:ext cx="3664800" cy="2080200"/>
          </a:xfrm>
          <a:prstGeom prst="rect">
            <a:avLst/>
          </a:prstGeom>
          <a:noFill/>
          <a:ln cap="flat" cmpd="sng" w="1143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" name="Google Shape;331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63375" y="1037301"/>
            <a:ext cx="12161249" cy="8212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089780" y="8839831"/>
            <a:ext cx="1661415" cy="836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3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36938" y="9033273"/>
            <a:ext cx="2955835" cy="768517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30"/>
          <p:cNvSpPr txBox="1"/>
          <p:nvPr/>
        </p:nvSpPr>
        <p:spPr>
          <a:xfrm>
            <a:off x="609600" y="613273"/>
            <a:ext cx="9187500" cy="102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7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84"/>
              <a:buFont typeface="Arial"/>
              <a:buNone/>
            </a:pPr>
            <a:r>
              <a:rPr lang="en-US" sz="2784">
                <a:solidFill>
                  <a:srgbClr val="2B398D"/>
                </a:solidFill>
                <a:latin typeface="Quicksand"/>
                <a:ea typeface="Quicksand"/>
                <a:cs typeface="Quicksand"/>
                <a:sym typeface="Quicksand"/>
              </a:rPr>
              <a:t>Rimac Pre-Flood Medical Supply Routes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997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84"/>
              <a:buFont typeface="Arial"/>
              <a:buNone/>
            </a:pPr>
            <a:r>
              <a:t/>
            </a:r>
            <a:endParaRPr b="0" i="0" sz="2784" u="none" cap="none" strike="noStrike">
              <a:solidFill>
                <a:srgbClr val="2B398D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35" name="Google Shape;335;p30"/>
          <p:cNvSpPr txBox="1"/>
          <p:nvPr/>
        </p:nvSpPr>
        <p:spPr>
          <a:xfrm>
            <a:off x="14308275" y="536666"/>
            <a:ext cx="33477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20"/>
              <a:buFont typeface="Arial"/>
              <a:buNone/>
            </a:pPr>
            <a:r>
              <a:rPr b="0" i="0" lang="en-US" sz="2920" u="none" cap="none" strike="noStrike">
                <a:solidFill>
                  <a:srgbClr val="2B398D"/>
                </a:solidFill>
                <a:latin typeface="Quicksand"/>
                <a:ea typeface="Quicksand"/>
                <a:cs typeface="Quicksand"/>
                <a:sym typeface="Quicksand"/>
              </a:rPr>
              <a:t>2021 Disasters Pilot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30"/>
          <p:cNvSpPr/>
          <p:nvPr/>
        </p:nvSpPr>
        <p:spPr>
          <a:xfrm>
            <a:off x="8948125" y="5696975"/>
            <a:ext cx="481200" cy="449400"/>
          </a:xfrm>
          <a:prstGeom prst="ellipse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30"/>
          <p:cNvSpPr/>
          <p:nvPr/>
        </p:nvSpPr>
        <p:spPr>
          <a:xfrm>
            <a:off x="10549250" y="3687675"/>
            <a:ext cx="481200" cy="449400"/>
          </a:xfrm>
          <a:prstGeom prst="ellipse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30"/>
          <p:cNvSpPr txBox="1"/>
          <p:nvPr/>
        </p:nvSpPr>
        <p:spPr>
          <a:xfrm>
            <a:off x="10609650" y="3209725"/>
            <a:ext cx="382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30"/>
          <p:cNvSpPr txBox="1"/>
          <p:nvPr/>
        </p:nvSpPr>
        <p:spPr>
          <a:xfrm>
            <a:off x="9073825" y="5203825"/>
            <a:ext cx="382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latin typeface="Calibri"/>
                <a:ea typeface="Calibri"/>
                <a:cs typeface="Calibri"/>
                <a:sym typeface="Calibri"/>
              </a:rPr>
              <a:t>2</a:t>
            </a:r>
            <a:endParaRPr b="1" sz="2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" name="Google Shape;344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089780" y="8839831"/>
            <a:ext cx="1661415" cy="836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6938" y="9033273"/>
            <a:ext cx="2955835" cy="768517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p31"/>
          <p:cNvSpPr txBox="1"/>
          <p:nvPr/>
        </p:nvSpPr>
        <p:spPr>
          <a:xfrm>
            <a:off x="609600" y="613273"/>
            <a:ext cx="9187500" cy="102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7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84"/>
              <a:buFont typeface="Arial"/>
              <a:buNone/>
            </a:pPr>
            <a:r>
              <a:rPr lang="en-US" sz="2784">
                <a:solidFill>
                  <a:srgbClr val="2B398D"/>
                </a:solidFill>
                <a:latin typeface="Quicksand"/>
                <a:ea typeface="Quicksand"/>
                <a:cs typeface="Quicksand"/>
                <a:sym typeface="Quicksand"/>
              </a:rPr>
              <a:t>Rimac</a:t>
            </a:r>
            <a:r>
              <a:rPr lang="en-US" sz="2784">
                <a:solidFill>
                  <a:srgbClr val="2B398D"/>
                </a:solidFill>
                <a:latin typeface="Quicksand"/>
                <a:ea typeface="Quicksand"/>
                <a:cs typeface="Quicksand"/>
                <a:sym typeface="Quicksand"/>
              </a:rPr>
              <a:t> Post-Flood Medical Supply Routes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997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84"/>
              <a:buFont typeface="Arial"/>
              <a:buNone/>
            </a:pPr>
            <a:r>
              <a:t/>
            </a:r>
            <a:endParaRPr b="0" i="0" sz="2784" u="none" cap="none" strike="noStrike">
              <a:solidFill>
                <a:srgbClr val="2B398D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47" name="Google Shape;347;p31"/>
          <p:cNvSpPr txBox="1"/>
          <p:nvPr/>
        </p:nvSpPr>
        <p:spPr>
          <a:xfrm>
            <a:off x="14308275" y="536666"/>
            <a:ext cx="33477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20"/>
              <a:buFont typeface="Arial"/>
              <a:buNone/>
            </a:pPr>
            <a:r>
              <a:rPr b="0" i="0" lang="en-US" sz="2920" u="none" cap="none" strike="noStrike">
                <a:solidFill>
                  <a:srgbClr val="2B398D"/>
                </a:solidFill>
                <a:latin typeface="Quicksand"/>
                <a:ea typeface="Quicksand"/>
                <a:cs typeface="Quicksand"/>
                <a:sym typeface="Quicksand"/>
              </a:rPr>
              <a:t>2021 Disasters Pilot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8" name="Google Shape;348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9600" y="1058275"/>
            <a:ext cx="12405562" cy="7975001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31"/>
          <p:cNvSpPr/>
          <p:nvPr/>
        </p:nvSpPr>
        <p:spPr>
          <a:xfrm>
            <a:off x="6571775" y="5744875"/>
            <a:ext cx="481200" cy="449400"/>
          </a:xfrm>
          <a:prstGeom prst="ellipse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31"/>
          <p:cNvSpPr/>
          <p:nvPr/>
        </p:nvSpPr>
        <p:spPr>
          <a:xfrm>
            <a:off x="3809275" y="6505725"/>
            <a:ext cx="481200" cy="449400"/>
          </a:xfrm>
          <a:prstGeom prst="ellipse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31"/>
          <p:cNvSpPr/>
          <p:nvPr/>
        </p:nvSpPr>
        <p:spPr>
          <a:xfrm>
            <a:off x="8121750" y="3884725"/>
            <a:ext cx="481200" cy="449400"/>
          </a:xfrm>
          <a:prstGeom prst="ellipse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31"/>
          <p:cNvSpPr/>
          <p:nvPr/>
        </p:nvSpPr>
        <p:spPr>
          <a:xfrm>
            <a:off x="3492775" y="5197425"/>
            <a:ext cx="481200" cy="449400"/>
          </a:xfrm>
          <a:prstGeom prst="ellipse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53" name="Google Shape;353;p31"/>
          <p:cNvCxnSpPr/>
          <p:nvPr/>
        </p:nvCxnSpPr>
        <p:spPr>
          <a:xfrm flipH="1">
            <a:off x="4216650" y="4109425"/>
            <a:ext cx="3905100" cy="11685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4" name="Google Shape;354;p31"/>
          <p:cNvCxnSpPr/>
          <p:nvPr/>
        </p:nvCxnSpPr>
        <p:spPr>
          <a:xfrm flipH="1" rot="10800000">
            <a:off x="4244975" y="4811125"/>
            <a:ext cx="382200" cy="4668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5" name="Google Shape;355;p31"/>
          <p:cNvCxnSpPr/>
          <p:nvPr/>
        </p:nvCxnSpPr>
        <p:spPr>
          <a:xfrm>
            <a:off x="4244975" y="5277925"/>
            <a:ext cx="552000" cy="1416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6" name="Google Shape;356;p31"/>
          <p:cNvCxnSpPr/>
          <p:nvPr/>
        </p:nvCxnSpPr>
        <p:spPr>
          <a:xfrm flipH="1">
            <a:off x="4556375" y="6112775"/>
            <a:ext cx="1811100" cy="4812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7" name="Google Shape;357;p31"/>
          <p:cNvCxnSpPr/>
          <p:nvPr/>
        </p:nvCxnSpPr>
        <p:spPr>
          <a:xfrm flipH="1" rot="10800000">
            <a:off x="4584575" y="6169275"/>
            <a:ext cx="339600" cy="3963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8" name="Google Shape;358;p31"/>
          <p:cNvCxnSpPr/>
          <p:nvPr/>
        </p:nvCxnSpPr>
        <p:spPr>
          <a:xfrm>
            <a:off x="4584575" y="6593875"/>
            <a:ext cx="495300" cy="1839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59" name="Google Shape;359;p31"/>
          <p:cNvSpPr txBox="1"/>
          <p:nvPr/>
        </p:nvSpPr>
        <p:spPr>
          <a:xfrm>
            <a:off x="8171250" y="3438325"/>
            <a:ext cx="382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latin typeface="Calibri"/>
                <a:ea typeface="Calibri"/>
                <a:cs typeface="Calibri"/>
                <a:sym typeface="Calibri"/>
              </a:rPr>
              <a:t>1</a:t>
            </a:r>
            <a:endParaRPr b="1"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31"/>
          <p:cNvSpPr txBox="1"/>
          <p:nvPr/>
        </p:nvSpPr>
        <p:spPr>
          <a:xfrm>
            <a:off x="6670775" y="5277925"/>
            <a:ext cx="382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latin typeface="Calibri"/>
                <a:ea typeface="Calibri"/>
                <a:cs typeface="Calibri"/>
                <a:sym typeface="Calibri"/>
              </a:rPr>
              <a:t>2</a:t>
            </a:r>
            <a:endParaRPr b="1"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31"/>
          <p:cNvSpPr txBox="1"/>
          <p:nvPr/>
        </p:nvSpPr>
        <p:spPr>
          <a:xfrm>
            <a:off x="3542275" y="4634575"/>
            <a:ext cx="382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latin typeface="Calibri"/>
                <a:ea typeface="Calibri"/>
                <a:cs typeface="Calibri"/>
                <a:sym typeface="Calibri"/>
              </a:rPr>
              <a:t>3</a:t>
            </a:r>
            <a:endParaRPr b="1"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31"/>
          <p:cNvSpPr txBox="1"/>
          <p:nvPr/>
        </p:nvSpPr>
        <p:spPr>
          <a:xfrm>
            <a:off x="3858775" y="6013125"/>
            <a:ext cx="382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latin typeface="Calibri"/>
                <a:ea typeface="Calibri"/>
                <a:cs typeface="Calibri"/>
                <a:sym typeface="Calibri"/>
              </a:rPr>
              <a:t>4</a:t>
            </a:r>
            <a:endParaRPr b="1" sz="20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3" name="Google Shape;363;p3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3265395" y="4433516"/>
            <a:ext cx="4194900" cy="19772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" name="Google Shape;368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089780" y="8839831"/>
            <a:ext cx="1661415" cy="836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6938" y="9033273"/>
            <a:ext cx="2955835" cy="768517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32"/>
          <p:cNvSpPr txBox="1"/>
          <p:nvPr/>
        </p:nvSpPr>
        <p:spPr>
          <a:xfrm>
            <a:off x="838350" y="805525"/>
            <a:ext cx="14730900" cy="102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7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84"/>
              <a:buFont typeface="Arial"/>
              <a:buNone/>
            </a:pPr>
            <a:r>
              <a:rPr lang="en-US" sz="2784">
                <a:solidFill>
                  <a:srgbClr val="2B398D"/>
                </a:solidFill>
                <a:latin typeface="Quicksand"/>
                <a:ea typeface="Quicksand"/>
                <a:cs typeface="Quicksand"/>
                <a:sym typeface="Quicksand"/>
              </a:rPr>
              <a:t>New Orleans Louisiana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997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84"/>
              <a:buFont typeface="Arial"/>
              <a:buNone/>
            </a:pPr>
            <a:r>
              <a:t/>
            </a:r>
            <a:endParaRPr b="0" i="0" sz="2784" u="none" cap="none" strike="noStrike">
              <a:solidFill>
                <a:srgbClr val="2B398D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71" name="Google Shape;371;p32"/>
          <p:cNvSpPr txBox="1"/>
          <p:nvPr/>
        </p:nvSpPr>
        <p:spPr>
          <a:xfrm>
            <a:off x="14308275" y="536666"/>
            <a:ext cx="33477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20"/>
              <a:buFont typeface="Arial"/>
              <a:buNone/>
            </a:pPr>
            <a:r>
              <a:rPr b="0" i="0" lang="en-US" sz="2920" u="none" cap="none" strike="noStrike">
                <a:solidFill>
                  <a:srgbClr val="2B398D"/>
                </a:solidFill>
                <a:latin typeface="Quicksand"/>
                <a:ea typeface="Quicksand"/>
                <a:cs typeface="Quicksand"/>
                <a:sym typeface="Quicksand"/>
              </a:rPr>
              <a:t>2021 Disasters Pilot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2" name="Google Shape;372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39175" y="1745500"/>
            <a:ext cx="12409649" cy="70943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Google Shape;377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089780" y="8839831"/>
            <a:ext cx="1661415" cy="836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6938" y="9033273"/>
            <a:ext cx="2955835" cy="768517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33"/>
          <p:cNvSpPr txBox="1"/>
          <p:nvPr/>
        </p:nvSpPr>
        <p:spPr>
          <a:xfrm>
            <a:off x="536950" y="536675"/>
            <a:ext cx="11759400" cy="102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7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84"/>
              <a:buFont typeface="Arial"/>
              <a:buNone/>
            </a:pPr>
            <a:r>
              <a:rPr lang="en-US" sz="2784">
                <a:solidFill>
                  <a:srgbClr val="2B398D"/>
                </a:solidFill>
                <a:latin typeface="Quicksand"/>
                <a:ea typeface="Quicksand"/>
                <a:cs typeface="Quicksand"/>
                <a:sym typeface="Quicksand"/>
              </a:rPr>
              <a:t>New Orleans Louisiana</a:t>
            </a:r>
            <a:r>
              <a:rPr b="0" i="0" lang="en-US" sz="2784" u="none" cap="none" strike="noStrike">
                <a:solidFill>
                  <a:srgbClr val="2B398D"/>
                </a:solidFill>
                <a:latin typeface="Quicksand"/>
                <a:ea typeface="Quicksand"/>
                <a:cs typeface="Quicksand"/>
                <a:sym typeface="Quicksand"/>
              </a:rPr>
              <a:t> Medical Supply Needs Index </a:t>
            </a:r>
            <a:r>
              <a:rPr lang="en-US" sz="2784">
                <a:solidFill>
                  <a:srgbClr val="2B398D"/>
                </a:solidFill>
                <a:latin typeface="Quicksand"/>
                <a:ea typeface="Quicksand"/>
                <a:cs typeface="Quicksand"/>
                <a:sym typeface="Quicksand"/>
              </a:rPr>
              <a:t>by C</a:t>
            </a:r>
            <a:r>
              <a:rPr lang="en-US" sz="2784">
                <a:solidFill>
                  <a:srgbClr val="2B398D"/>
                </a:solidFill>
                <a:latin typeface="Quicksand"/>
                <a:ea typeface="Quicksand"/>
                <a:cs typeface="Quicksand"/>
                <a:sym typeface="Quicksand"/>
              </a:rPr>
              <a:t>e</a:t>
            </a:r>
            <a:r>
              <a:rPr lang="en-US" sz="2784">
                <a:solidFill>
                  <a:srgbClr val="2B398D"/>
                </a:solidFill>
                <a:latin typeface="Quicksand"/>
                <a:ea typeface="Quicksand"/>
                <a:cs typeface="Quicksand"/>
                <a:sym typeface="Quicksand"/>
              </a:rPr>
              <a:t>nsus Tract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997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84"/>
              <a:buFont typeface="Arial"/>
              <a:buNone/>
            </a:pPr>
            <a:r>
              <a:t/>
            </a:r>
            <a:endParaRPr b="0" i="0" sz="2784" u="none" cap="none" strike="noStrike">
              <a:solidFill>
                <a:srgbClr val="2B398D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80" name="Google Shape;380;p33"/>
          <p:cNvSpPr txBox="1"/>
          <p:nvPr/>
        </p:nvSpPr>
        <p:spPr>
          <a:xfrm>
            <a:off x="14308275" y="536666"/>
            <a:ext cx="33477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20"/>
              <a:buFont typeface="Arial"/>
              <a:buNone/>
            </a:pPr>
            <a:r>
              <a:rPr b="0" i="0" lang="en-US" sz="2920" u="none" cap="none" strike="noStrike">
                <a:solidFill>
                  <a:srgbClr val="2B398D"/>
                </a:solidFill>
                <a:latin typeface="Quicksand"/>
                <a:ea typeface="Quicksand"/>
                <a:cs typeface="Quicksand"/>
                <a:sym typeface="Quicksand"/>
              </a:rPr>
              <a:t>2021 Disasters Pilot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1" name="Google Shape;381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18749" y="1493100"/>
            <a:ext cx="12850501" cy="684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18750" y="6065000"/>
            <a:ext cx="2134675" cy="226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3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18750" y="6395775"/>
            <a:ext cx="2020700" cy="275900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33"/>
          <p:cNvSpPr txBox="1"/>
          <p:nvPr/>
        </p:nvSpPr>
        <p:spPr>
          <a:xfrm>
            <a:off x="2740700" y="6333636"/>
            <a:ext cx="1661400" cy="4002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Supply Need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p33"/>
          <p:cNvSpPr txBox="1"/>
          <p:nvPr/>
        </p:nvSpPr>
        <p:spPr>
          <a:xfrm>
            <a:off x="2718750" y="8483088"/>
            <a:ext cx="9296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latin typeface="Calibri"/>
                <a:ea typeface="Calibri"/>
                <a:cs typeface="Calibri"/>
                <a:sym typeface="Calibri"/>
              </a:rPr>
              <a:t>New Orleans, Louisiana Medical Supply Needs Index by Census Tract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" name="Google Shape;390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089780" y="8839831"/>
            <a:ext cx="1661415" cy="836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6938" y="9033273"/>
            <a:ext cx="2955835" cy="768517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Google Shape;392;p34"/>
          <p:cNvSpPr txBox="1"/>
          <p:nvPr/>
        </p:nvSpPr>
        <p:spPr>
          <a:xfrm>
            <a:off x="727425" y="684025"/>
            <a:ext cx="12424500" cy="9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7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84"/>
              <a:buFont typeface="Arial"/>
              <a:buNone/>
            </a:pPr>
            <a:r>
              <a:rPr lang="en-US" sz="2284">
                <a:solidFill>
                  <a:srgbClr val="2B398D"/>
                </a:solidFill>
                <a:latin typeface="Montserrat"/>
                <a:ea typeface="Montserrat"/>
                <a:cs typeface="Montserrat"/>
                <a:sym typeface="Montserrat"/>
              </a:rPr>
              <a:t>New Orleans, Louisiana Medical Supply Needs Index with Hospital Locations</a:t>
            </a:r>
            <a:endParaRPr i="0" sz="9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3997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84"/>
              <a:buFont typeface="Arial"/>
              <a:buNone/>
            </a:pPr>
            <a:r>
              <a:t/>
            </a:r>
            <a:endParaRPr b="0" i="0" sz="2784" u="none" cap="none" strike="noStrike">
              <a:solidFill>
                <a:srgbClr val="2B398D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93" name="Google Shape;393;p34"/>
          <p:cNvSpPr txBox="1"/>
          <p:nvPr/>
        </p:nvSpPr>
        <p:spPr>
          <a:xfrm>
            <a:off x="14308275" y="536666"/>
            <a:ext cx="33477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20"/>
              <a:buFont typeface="Arial"/>
              <a:buNone/>
            </a:pPr>
            <a:r>
              <a:rPr b="0" i="0" lang="en-US" sz="2920" u="none" cap="none" strike="noStrike">
                <a:solidFill>
                  <a:srgbClr val="2B398D"/>
                </a:solidFill>
                <a:latin typeface="Quicksand"/>
                <a:ea typeface="Quicksand"/>
                <a:cs typeface="Quicksand"/>
                <a:sym typeface="Quicksand"/>
              </a:rPr>
              <a:t>2021 Disasters Pilot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4" name="Google Shape;394;p34"/>
          <p:cNvSpPr txBox="1"/>
          <p:nvPr/>
        </p:nvSpPr>
        <p:spPr>
          <a:xfrm>
            <a:off x="1834275" y="8474575"/>
            <a:ext cx="9296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latin typeface="Calibri"/>
                <a:ea typeface="Calibri"/>
                <a:cs typeface="Calibri"/>
                <a:sym typeface="Calibri"/>
              </a:rPr>
              <a:t>New Orleans, Louisiana Medical Supply Needs Index with Hospital Locations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5" name="Google Shape;395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87875" y="1315463"/>
            <a:ext cx="14512251" cy="719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3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887875" y="6242325"/>
            <a:ext cx="2134675" cy="226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3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887875" y="6573100"/>
            <a:ext cx="2020700" cy="275900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34"/>
          <p:cNvSpPr txBox="1"/>
          <p:nvPr/>
        </p:nvSpPr>
        <p:spPr>
          <a:xfrm>
            <a:off x="1909825" y="6510961"/>
            <a:ext cx="1661400" cy="4002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Supply Need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34"/>
          <p:cNvSpPr/>
          <p:nvPr/>
        </p:nvSpPr>
        <p:spPr>
          <a:xfrm>
            <a:off x="1761100" y="5548825"/>
            <a:ext cx="2334000" cy="768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4" name="Google Shape;404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18525" y="0"/>
            <a:ext cx="18759398" cy="10552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2" y="9783648"/>
            <a:ext cx="2955835" cy="768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" name="Google Shape;410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861180" y="8839831"/>
            <a:ext cx="1661416" cy="836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3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9351" y="8888651"/>
            <a:ext cx="3218995" cy="836950"/>
          </a:xfrm>
          <a:prstGeom prst="rect">
            <a:avLst/>
          </a:prstGeom>
          <a:noFill/>
          <a:ln>
            <a:noFill/>
          </a:ln>
        </p:spPr>
      </p:pic>
      <p:sp>
        <p:nvSpPr>
          <p:cNvPr id="412" name="Google Shape;412;p36"/>
          <p:cNvSpPr/>
          <p:nvPr/>
        </p:nvSpPr>
        <p:spPr>
          <a:xfrm>
            <a:off x="9604010" y="3433127"/>
            <a:ext cx="8332200" cy="194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en-US" sz="6200" u="none" cap="none" strike="noStrike">
                <a:solidFill>
                  <a:srgbClr val="132434"/>
                </a:solidFill>
                <a:latin typeface="Calibri"/>
                <a:ea typeface="Calibri"/>
                <a:cs typeface="Calibri"/>
                <a:sym typeface="Calibri"/>
              </a:rPr>
              <a:t>Thank You!</a:t>
            </a:r>
            <a:endParaRPr b="0" i="0" sz="6200" u="none" cap="none" strike="noStrike">
              <a:solidFill>
                <a:srgbClr val="13243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p36"/>
          <p:cNvSpPr/>
          <p:nvPr/>
        </p:nvSpPr>
        <p:spPr>
          <a:xfrm>
            <a:off x="10506858" y="5632096"/>
            <a:ext cx="6526500" cy="181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Paul Churchyard</a:t>
            </a:r>
            <a:r>
              <a:rPr b="0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/ HSR.h</a:t>
            </a:r>
            <a:r>
              <a:rPr lang="en-US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ealth</a:t>
            </a:r>
            <a:endParaRPr sz="3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paul@healthsolutionsresearch.org</a:t>
            </a:r>
            <a:endParaRPr b="0" i="0" sz="3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4" name="Google Shape;414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6675" y="566925"/>
            <a:ext cx="17244526" cy="2839825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p36"/>
          <p:cNvSpPr/>
          <p:nvPr/>
        </p:nvSpPr>
        <p:spPr>
          <a:xfrm>
            <a:off x="531685" y="3404827"/>
            <a:ext cx="8332200" cy="194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6200">
                <a:solidFill>
                  <a:srgbClr val="132434"/>
                </a:solidFill>
                <a:latin typeface="Calibri"/>
                <a:ea typeface="Calibri"/>
                <a:cs typeface="Calibri"/>
                <a:sym typeface="Calibri"/>
              </a:rPr>
              <a:t>Future Work</a:t>
            </a:r>
            <a:endParaRPr b="0" i="0" sz="6200" u="none" cap="none" strike="noStrike">
              <a:solidFill>
                <a:srgbClr val="13243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p36"/>
          <p:cNvSpPr/>
          <p:nvPr/>
        </p:nvSpPr>
        <p:spPr>
          <a:xfrm>
            <a:off x="1022958" y="4453346"/>
            <a:ext cx="6526500" cy="181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73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alibri"/>
              <a:buChar char="●"/>
            </a:pPr>
            <a:r>
              <a:rPr lang="en-US" sz="2500">
                <a:latin typeface="Calibri"/>
                <a:ea typeface="Calibri"/>
                <a:cs typeface="Calibri"/>
                <a:sym typeface="Calibri"/>
              </a:rPr>
              <a:t>Expanding the Louisiana Scenario to incorporate more coincident natural disasters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indent="-3873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alibri"/>
              <a:buChar char="●"/>
            </a:pPr>
            <a:r>
              <a:rPr lang="en-US" sz="2500">
                <a:latin typeface="Calibri"/>
                <a:ea typeface="Calibri"/>
                <a:cs typeface="Calibri"/>
                <a:sym typeface="Calibri"/>
              </a:rPr>
              <a:t>Further expansion of the Health SDI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indent="-3873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alibri"/>
              <a:buChar char="●"/>
            </a:pPr>
            <a:r>
              <a:rPr lang="en-US" sz="2500">
                <a:latin typeface="Calibri"/>
                <a:ea typeface="Calibri"/>
                <a:cs typeface="Calibri"/>
                <a:sym typeface="Calibri"/>
              </a:rPr>
              <a:t>Exploring more Earth Observation use-cases relating to health and pandemics</a:t>
            </a: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latin typeface="Calibri"/>
              <a:ea typeface="Calibri"/>
              <a:cs typeface="Calibri"/>
              <a:sym typeface="Calibri"/>
            </a:endParaRPr>
          </a:p>
          <a:p>
            <a:pPr indent="-3873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alibri"/>
              <a:buChar char="●"/>
            </a:pPr>
            <a:r>
              <a:rPr lang="en-US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Deploying our Climate Change and Zoonotic Spillover impact on Human Health model</a:t>
            </a:r>
            <a:endParaRPr sz="4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