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35"/>
  </p:notesMasterIdLst>
  <p:sldIdLst>
    <p:sldId id="302" r:id="rId2"/>
    <p:sldId id="257" r:id="rId3"/>
    <p:sldId id="258" r:id="rId4"/>
    <p:sldId id="306" r:id="rId5"/>
    <p:sldId id="311" r:id="rId6"/>
    <p:sldId id="307" r:id="rId7"/>
    <p:sldId id="308" r:id="rId8"/>
    <p:sldId id="260" r:id="rId9"/>
    <p:sldId id="309" r:id="rId10"/>
    <p:sldId id="261" r:id="rId11"/>
    <p:sldId id="262" r:id="rId12"/>
    <p:sldId id="310" r:id="rId13"/>
    <p:sldId id="263" r:id="rId14"/>
    <p:sldId id="339" r:id="rId15"/>
    <p:sldId id="334" r:id="rId16"/>
    <p:sldId id="312" r:id="rId17"/>
    <p:sldId id="289" r:id="rId18"/>
    <p:sldId id="301" r:id="rId19"/>
    <p:sldId id="286" r:id="rId20"/>
    <p:sldId id="278" r:id="rId21"/>
    <p:sldId id="313" r:id="rId22"/>
    <p:sldId id="287" r:id="rId23"/>
    <p:sldId id="277" r:id="rId24"/>
    <p:sldId id="297" r:id="rId25"/>
    <p:sldId id="298" r:id="rId26"/>
    <p:sldId id="265" r:id="rId27"/>
    <p:sldId id="348" r:id="rId28"/>
    <p:sldId id="314" r:id="rId29"/>
    <p:sldId id="305" r:id="rId30"/>
    <p:sldId id="292" r:id="rId31"/>
    <p:sldId id="294" r:id="rId32"/>
    <p:sldId id="295" r:id="rId33"/>
    <p:sldId id="29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24"/>
    <p:restoredTop sz="89680"/>
  </p:normalViewPr>
  <p:slideViewPr>
    <p:cSldViewPr snapToGrid="0" snapToObjects="1">
      <p:cViewPr varScale="1">
        <p:scale>
          <a:sx n="85" d="100"/>
          <a:sy n="85" d="100"/>
        </p:scale>
        <p:origin x="4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2CB71B-7589-4E9D-9E8F-6003A681C739}" type="doc">
      <dgm:prSet loTypeId="urn:microsoft.com/office/officeart/2008/layout/LinedList" loCatId="list" qsTypeId="urn:microsoft.com/office/officeart/2005/8/quickstyle/simple2" qsCatId="simple" csTypeId="urn:microsoft.com/office/officeart/2005/8/colors/colorful1" csCatId="colorful"/>
      <dgm:spPr/>
      <dgm:t>
        <a:bodyPr/>
        <a:lstStyle/>
        <a:p>
          <a:endParaRPr lang="en-US"/>
        </a:p>
      </dgm:t>
    </dgm:pt>
    <dgm:pt modelId="{767631AF-D26F-471A-8B65-8ADA27834C5F}">
      <dgm:prSet/>
      <dgm:spPr/>
      <dgm:t>
        <a:bodyPr/>
        <a:lstStyle/>
        <a:p>
          <a:pPr>
            <a:lnSpc>
              <a:spcPct val="100000"/>
            </a:lnSpc>
          </a:pPr>
          <a:r>
            <a:rPr lang="en-US"/>
            <a:t>Reasoners</a:t>
          </a:r>
        </a:p>
      </dgm:t>
    </dgm:pt>
    <dgm:pt modelId="{2F362B81-E73F-46FD-B8EA-F01094064CB3}" type="parTrans" cxnId="{8C7A111D-A000-4E6D-AF1F-8849F80465D8}">
      <dgm:prSet/>
      <dgm:spPr/>
      <dgm:t>
        <a:bodyPr/>
        <a:lstStyle/>
        <a:p>
          <a:endParaRPr lang="en-US"/>
        </a:p>
      </dgm:t>
    </dgm:pt>
    <dgm:pt modelId="{05933CDA-A022-4C45-B873-D6E83F98D635}" type="sibTrans" cxnId="{8C7A111D-A000-4E6D-AF1F-8849F80465D8}">
      <dgm:prSet/>
      <dgm:spPr/>
      <dgm:t>
        <a:bodyPr/>
        <a:lstStyle/>
        <a:p>
          <a:endParaRPr lang="en-US"/>
        </a:p>
      </dgm:t>
    </dgm:pt>
    <dgm:pt modelId="{E914930E-6D74-4CF4-8E8A-8EFDAA9AD945}">
      <dgm:prSet/>
      <dgm:spPr/>
      <dgm:t>
        <a:bodyPr/>
        <a:lstStyle/>
        <a:p>
          <a:pPr>
            <a:lnSpc>
              <a:spcPct val="100000"/>
            </a:lnSpc>
          </a:pPr>
          <a:r>
            <a:rPr lang="en-US"/>
            <a:t>Visual Analytics</a:t>
          </a:r>
        </a:p>
      </dgm:t>
    </dgm:pt>
    <dgm:pt modelId="{E4491545-7F8C-4E8C-B644-B596F820CB91}" type="parTrans" cxnId="{C847C007-CA0B-4726-AF15-845F9E3908CB}">
      <dgm:prSet/>
      <dgm:spPr/>
      <dgm:t>
        <a:bodyPr/>
        <a:lstStyle/>
        <a:p>
          <a:endParaRPr lang="en-US"/>
        </a:p>
      </dgm:t>
    </dgm:pt>
    <dgm:pt modelId="{DAD18EFC-80A7-4FC7-ADAC-CF5C6ECCFA94}" type="sibTrans" cxnId="{C847C007-CA0B-4726-AF15-845F9E3908CB}">
      <dgm:prSet/>
      <dgm:spPr/>
      <dgm:t>
        <a:bodyPr/>
        <a:lstStyle/>
        <a:p>
          <a:endParaRPr lang="en-US"/>
        </a:p>
      </dgm:t>
    </dgm:pt>
    <dgm:pt modelId="{51FEBC3A-D141-46E2-8C27-15E778F4C487}">
      <dgm:prSet/>
      <dgm:spPr/>
      <dgm:t>
        <a:bodyPr/>
        <a:lstStyle/>
        <a:p>
          <a:pPr>
            <a:lnSpc>
              <a:spcPct val="100000"/>
            </a:lnSpc>
          </a:pPr>
          <a:r>
            <a:rPr lang="en-US"/>
            <a:t>Network Science Approach</a:t>
          </a:r>
        </a:p>
      </dgm:t>
    </dgm:pt>
    <dgm:pt modelId="{B1E8ADFE-AEDF-4556-9E2A-F57CE7272CA5}" type="parTrans" cxnId="{11687263-ECF3-4940-B386-9866142A3C28}">
      <dgm:prSet/>
      <dgm:spPr/>
      <dgm:t>
        <a:bodyPr/>
        <a:lstStyle/>
        <a:p>
          <a:endParaRPr lang="en-US"/>
        </a:p>
      </dgm:t>
    </dgm:pt>
    <dgm:pt modelId="{97C06FD1-A27E-45F2-8A91-C53575DD9557}" type="sibTrans" cxnId="{11687263-ECF3-4940-B386-9866142A3C28}">
      <dgm:prSet/>
      <dgm:spPr/>
      <dgm:t>
        <a:bodyPr/>
        <a:lstStyle/>
        <a:p>
          <a:endParaRPr lang="en-US"/>
        </a:p>
      </dgm:t>
    </dgm:pt>
    <dgm:pt modelId="{28CD1E1C-74B3-3042-8490-E01DEAB2A319}" type="pres">
      <dgm:prSet presAssocID="{AE2CB71B-7589-4E9D-9E8F-6003A681C739}" presName="vert0" presStyleCnt="0">
        <dgm:presLayoutVars>
          <dgm:dir/>
          <dgm:animOne val="branch"/>
          <dgm:animLvl val="lvl"/>
        </dgm:presLayoutVars>
      </dgm:prSet>
      <dgm:spPr/>
    </dgm:pt>
    <dgm:pt modelId="{49CFCBCF-DC49-6B4D-9FF1-E11837A3AF71}" type="pres">
      <dgm:prSet presAssocID="{767631AF-D26F-471A-8B65-8ADA27834C5F}" presName="thickLine" presStyleLbl="alignNode1" presStyleIdx="0" presStyleCnt="3"/>
      <dgm:spPr/>
    </dgm:pt>
    <dgm:pt modelId="{6AC28DC9-0495-3A4C-B255-8F637A7F3BB6}" type="pres">
      <dgm:prSet presAssocID="{767631AF-D26F-471A-8B65-8ADA27834C5F}" presName="horz1" presStyleCnt="0"/>
      <dgm:spPr/>
    </dgm:pt>
    <dgm:pt modelId="{FE659CB7-55F6-4145-8C7B-4406EFFABC50}" type="pres">
      <dgm:prSet presAssocID="{767631AF-D26F-471A-8B65-8ADA27834C5F}" presName="tx1" presStyleLbl="revTx" presStyleIdx="0" presStyleCnt="3"/>
      <dgm:spPr/>
    </dgm:pt>
    <dgm:pt modelId="{42BD6631-2215-7246-9D85-8D353049BB8F}" type="pres">
      <dgm:prSet presAssocID="{767631AF-D26F-471A-8B65-8ADA27834C5F}" presName="vert1" presStyleCnt="0"/>
      <dgm:spPr/>
    </dgm:pt>
    <dgm:pt modelId="{6A215A69-A4EC-5540-8490-6B146198EFE7}" type="pres">
      <dgm:prSet presAssocID="{E914930E-6D74-4CF4-8E8A-8EFDAA9AD945}" presName="thickLine" presStyleLbl="alignNode1" presStyleIdx="1" presStyleCnt="3"/>
      <dgm:spPr/>
    </dgm:pt>
    <dgm:pt modelId="{C87666B6-FA93-6640-A88F-8DEDFC9396F9}" type="pres">
      <dgm:prSet presAssocID="{E914930E-6D74-4CF4-8E8A-8EFDAA9AD945}" presName="horz1" presStyleCnt="0"/>
      <dgm:spPr/>
    </dgm:pt>
    <dgm:pt modelId="{D90EFEE3-8E06-8341-8471-F7EAED255D68}" type="pres">
      <dgm:prSet presAssocID="{E914930E-6D74-4CF4-8E8A-8EFDAA9AD945}" presName="tx1" presStyleLbl="revTx" presStyleIdx="1" presStyleCnt="3"/>
      <dgm:spPr/>
    </dgm:pt>
    <dgm:pt modelId="{9012CA19-E607-1649-99D6-C55D6779EB3B}" type="pres">
      <dgm:prSet presAssocID="{E914930E-6D74-4CF4-8E8A-8EFDAA9AD945}" presName="vert1" presStyleCnt="0"/>
      <dgm:spPr/>
    </dgm:pt>
    <dgm:pt modelId="{1A49D2A6-EED6-4145-925F-EE6FF6157E79}" type="pres">
      <dgm:prSet presAssocID="{51FEBC3A-D141-46E2-8C27-15E778F4C487}" presName="thickLine" presStyleLbl="alignNode1" presStyleIdx="2" presStyleCnt="3"/>
      <dgm:spPr/>
    </dgm:pt>
    <dgm:pt modelId="{4369A148-EFA4-7C45-A873-F99639E2269B}" type="pres">
      <dgm:prSet presAssocID="{51FEBC3A-D141-46E2-8C27-15E778F4C487}" presName="horz1" presStyleCnt="0"/>
      <dgm:spPr/>
    </dgm:pt>
    <dgm:pt modelId="{BA9A466D-69DB-704D-9236-624836B7B740}" type="pres">
      <dgm:prSet presAssocID="{51FEBC3A-D141-46E2-8C27-15E778F4C487}" presName="tx1" presStyleLbl="revTx" presStyleIdx="2" presStyleCnt="3"/>
      <dgm:spPr/>
    </dgm:pt>
    <dgm:pt modelId="{62401FBF-488B-2F42-A9F2-AD5D06ACB8BB}" type="pres">
      <dgm:prSet presAssocID="{51FEBC3A-D141-46E2-8C27-15E778F4C487}" presName="vert1" presStyleCnt="0"/>
      <dgm:spPr/>
    </dgm:pt>
  </dgm:ptLst>
  <dgm:cxnLst>
    <dgm:cxn modelId="{C847C007-CA0B-4726-AF15-845F9E3908CB}" srcId="{AE2CB71B-7589-4E9D-9E8F-6003A681C739}" destId="{E914930E-6D74-4CF4-8E8A-8EFDAA9AD945}" srcOrd="1" destOrd="0" parTransId="{E4491545-7F8C-4E8C-B644-B596F820CB91}" sibTransId="{DAD18EFC-80A7-4FC7-ADAC-CF5C6ECCFA94}"/>
    <dgm:cxn modelId="{8C7A111D-A000-4E6D-AF1F-8849F80465D8}" srcId="{AE2CB71B-7589-4E9D-9E8F-6003A681C739}" destId="{767631AF-D26F-471A-8B65-8ADA27834C5F}" srcOrd="0" destOrd="0" parTransId="{2F362B81-E73F-46FD-B8EA-F01094064CB3}" sibTransId="{05933CDA-A022-4C45-B873-D6E83F98D635}"/>
    <dgm:cxn modelId="{11687263-ECF3-4940-B386-9866142A3C28}" srcId="{AE2CB71B-7589-4E9D-9E8F-6003A681C739}" destId="{51FEBC3A-D141-46E2-8C27-15E778F4C487}" srcOrd="2" destOrd="0" parTransId="{B1E8ADFE-AEDF-4556-9E2A-F57CE7272CA5}" sibTransId="{97C06FD1-A27E-45F2-8A91-C53575DD9557}"/>
    <dgm:cxn modelId="{0ECF9888-C794-234A-9C64-178CD201837D}" type="presOf" srcId="{AE2CB71B-7589-4E9D-9E8F-6003A681C739}" destId="{28CD1E1C-74B3-3042-8490-E01DEAB2A319}" srcOrd="0" destOrd="0" presId="urn:microsoft.com/office/officeart/2008/layout/LinedList"/>
    <dgm:cxn modelId="{BFF6EFA3-2B57-3343-809A-4D0A49C8A50B}" type="presOf" srcId="{E914930E-6D74-4CF4-8E8A-8EFDAA9AD945}" destId="{D90EFEE3-8E06-8341-8471-F7EAED255D68}" srcOrd="0" destOrd="0" presId="urn:microsoft.com/office/officeart/2008/layout/LinedList"/>
    <dgm:cxn modelId="{C92F61B5-B5DC-6A4D-9845-95D070FB2756}" type="presOf" srcId="{767631AF-D26F-471A-8B65-8ADA27834C5F}" destId="{FE659CB7-55F6-4145-8C7B-4406EFFABC50}" srcOrd="0" destOrd="0" presId="urn:microsoft.com/office/officeart/2008/layout/LinedList"/>
    <dgm:cxn modelId="{8F4C06EB-FFAF-D642-858A-E819F61E23E1}" type="presOf" srcId="{51FEBC3A-D141-46E2-8C27-15E778F4C487}" destId="{BA9A466D-69DB-704D-9236-624836B7B740}" srcOrd="0" destOrd="0" presId="urn:microsoft.com/office/officeart/2008/layout/LinedList"/>
    <dgm:cxn modelId="{D0B5D79B-9234-634A-87CB-1F7C85A2A77A}" type="presParOf" srcId="{28CD1E1C-74B3-3042-8490-E01DEAB2A319}" destId="{49CFCBCF-DC49-6B4D-9FF1-E11837A3AF71}" srcOrd="0" destOrd="0" presId="urn:microsoft.com/office/officeart/2008/layout/LinedList"/>
    <dgm:cxn modelId="{504B1064-9563-344F-921C-ACFDAF7CC31A}" type="presParOf" srcId="{28CD1E1C-74B3-3042-8490-E01DEAB2A319}" destId="{6AC28DC9-0495-3A4C-B255-8F637A7F3BB6}" srcOrd="1" destOrd="0" presId="urn:microsoft.com/office/officeart/2008/layout/LinedList"/>
    <dgm:cxn modelId="{4C174646-77A6-3641-8412-2C1D4955B6B6}" type="presParOf" srcId="{6AC28DC9-0495-3A4C-B255-8F637A7F3BB6}" destId="{FE659CB7-55F6-4145-8C7B-4406EFFABC50}" srcOrd="0" destOrd="0" presId="urn:microsoft.com/office/officeart/2008/layout/LinedList"/>
    <dgm:cxn modelId="{5345F080-334D-2948-9A99-886B9AEC52D5}" type="presParOf" srcId="{6AC28DC9-0495-3A4C-B255-8F637A7F3BB6}" destId="{42BD6631-2215-7246-9D85-8D353049BB8F}" srcOrd="1" destOrd="0" presId="urn:microsoft.com/office/officeart/2008/layout/LinedList"/>
    <dgm:cxn modelId="{7EA7A20E-96B5-1C44-8D89-3FACD1EAB708}" type="presParOf" srcId="{28CD1E1C-74B3-3042-8490-E01DEAB2A319}" destId="{6A215A69-A4EC-5540-8490-6B146198EFE7}" srcOrd="2" destOrd="0" presId="urn:microsoft.com/office/officeart/2008/layout/LinedList"/>
    <dgm:cxn modelId="{EF046787-181B-E749-812D-06E503AED6FE}" type="presParOf" srcId="{28CD1E1C-74B3-3042-8490-E01DEAB2A319}" destId="{C87666B6-FA93-6640-A88F-8DEDFC9396F9}" srcOrd="3" destOrd="0" presId="urn:microsoft.com/office/officeart/2008/layout/LinedList"/>
    <dgm:cxn modelId="{EAE091AE-2B68-AD4B-A40E-A85BE13544B8}" type="presParOf" srcId="{C87666B6-FA93-6640-A88F-8DEDFC9396F9}" destId="{D90EFEE3-8E06-8341-8471-F7EAED255D68}" srcOrd="0" destOrd="0" presId="urn:microsoft.com/office/officeart/2008/layout/LinedList"/>
    <dgm:cxn modelId="{A579AB75-C3F6-3646-AC3B-3DB62888EA08}" type="presParOf" srcId="{C87666B6-FA93-6640-A88F-8DEDFC9396F9}" destId="{9012CA19-E607-1649-99D6-C55D6779EB3B}" srcOrd="1" destOrd="0" presId="urn:microsoft.com/office/officeart/2008/layout/LinedList"/>
    <dgm:cxn modelId="{F0EB02C5-7C53-9B41-9CD7-901267CCF4E1}" type="presParOf" srcId="{28CD1E1C-74B3-3042-8490-E01DEAB2A319}" destId="{1A49D2A6-EED6-4145-925F-EE6FF6157E79}" srcOrd="4" destOrd="0" presId="urn:microsoft.com/office/officeart/2008/layout/LinedList"/>
    <dgm:cxn modelId="{5ABDD2E6-81D0-CA4C-9864-DC5E84B73C62}" type="presParOf" srcId="{28CD1E1C-74B3-3042-8490-E01DEAB2A319}" destId="{4369A148-EFA4-7C45-A873-F99639E2269B}" srcOrd="5" destOrd="0" presId="urn:microsoft.com/office/officeart/2008/layout/LinedList"/>
    <dgm:cxn modelId="{A190C558-139F-8543-B0A3-520929027E35}" type="presParOf" srcId="{4369A148-EFA4-7C45-A873-F99639E2269B}" destId="{BA9A466D-69DB-704D-9236-624836B7B740}" srcOrd="0" destOrd="0" presId="urn:microsoft.com/office/officeart/2008/layout/LinedList"/>
    <dgm:cxn modelId="{E4DF4DE6-C0D9-9145-885F-AF0F72667018}" type="presParOf" srcId="{4369A148-EFA4-7C45-A873-F99639E2269B}" destId="{62401FBF-488B-2F42-A9F2-AD5D06ACB8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CCB210-8399-47F1-B919-DA988455082B}"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F3EE2FA8-1E2C-4E43-8A15-BDF3D6E43241}">
      <dgm:prSet/>
      <dgm:spPr/>
      <dgm:t>
        <a:bodyPr/>
        <a:lstStyle/>
        <a:p>
          <a:r>
            <a:rPr lang="en-US"/>
            <a:t>Igraph</a:t>
          </a:r>
        </a:p>
      </dgm:t>
    </dgm:pt>
    <dgm:pt modelId="{6F23849A-D390-44A2-8BDC-A785AAB24D06}" type="parTrans" cxnId="{CC60DE8F-FCAC-4D8D-AA38-B88B138C1A41}">
      <dgm:prSet/>
      <dgm:spPr/>
      <dgm:t>
        <a:bodyPr/>
        <a:lstStyle/>
        <a:p>
          <a:endParaRPr lang="en-US"/>
        </a:p>
      </dgm:t>
    </dgm:pt>
    <dgm:pt modelId="{6CD25B44-DE50-4CA2-ACDF-1AE722C3FDD5}" type="sibTrans" cxnId="{CC60DE8F-FCAC-4D8D-AA38-B88B138C1A41}">
      <dgm:prSet/>
      <dgm:spPr/>
      <dgm:t>
        <a:bodyPr/>
        <a:lstStyle/>
        <a:p>
          <a:endParaRPr lang="en-US"/>
        </a:p>
      </dgm:t>
    </dgm:pt>
    <dgm:pt modelId="{C235895D-F880-4E09-9216-7CD5B247C9AF}">
      <dgm:prSet/>
      <dgm:spPr/>
      <dgm:t>
        <a:bodyPr/>
        <a:lstStyle/>
        <a:p>
          <a:r>
            <a:rPr lang="en-US"/>
            <a:t>ggnetwork</a:t>
          </a:r>
        </a:p>
      </dgm:t>
    </dgm:pt>
    <dgm:pt modelId="{9FCF5AAE-7041-4741-BD9A-E8EDF2DFFEDB}" type="parTrans" cxnId="{68522269-F830-4FEF-AE2E-C01AF5F080F1}">
      <dgm:prSet/>
      <dgm:spPr/>
      <dgm:t>
        <a:bodyPr/>
        <a:lstStyle/>
        <a:p>
          <a:endParaRPr lang="en-US"/>
        </a:p>
      </dgm:t>
    </dgm:pt>
    <dgm:pt modelId="{F214B24E-337C-4564-B39D-29529DA4E287}" type="sibTrans" cxnId="{68522269-F830-4FEF-AE2E-C01AF5F080F1}">
      <dgm:prSet/>
      <dgm:spPr/>
      <dgm:t>
        <a:bodyPr/>
        <a:lstStyle/>
        <a:p>
          <a:endParaRPr lang="en-US"/>
        </a:p>
      </dgm:t>
    </dgm:pt>
    <dgm:pt modelId="{3EDAA928-BA99-463F-9BDA-2FD081F0C3A6}">
      <dgm:prSet/>
      <dgm:spPr/>
      <dgm:t>
        <a:bodyPr/>
        <a:lstStyle/>
        <a:p>
          <a:r>
            <a:rPr lang="en-US"/>
            <a:t>Network</a:t>
          </a:r>
        </a:p>
      </dgm:t>
    </dgm:pt>
    <dgm:pt modelId="{A4BB6506-D7D1-4F2B-9325-6D6466761BA7}" type="parTrans" cxnId="{8AF9BF00-8572-41A3-BB7F-6EA966D2794F}">
      <dgm:prSet/>
      <dgm:spPr/>
      <dgm:t>
        <a:bodyPr/>
        <a:lstStyle/>
        <a:p>
          <a:endParaRPr lang="en-US"/>
        </a:p>
      </dgm:t>
    </dgm:pt>
    <dgm:pt modelId="{5DB5F780-ACBC-4F7C-9FFF-B4DB950FE341}" type="sibTrans" cxnId="{8AF9BF00-8572-41A3-BB7F-6EA966D2794F}">
      <dgm:prSet/>
      <dgm:spPr/>
      <dgm:t>
        <a:bodyPr/>
        <a:lstStyle/>
        <a:p>
          <a:endParaRPr lang="en-US"/>
        </a:p>
      </dgm:t>
    </dgm:pt>
    <dgm:pt modelId="{F169B310-7725-46AC-AB49-86126810B0FE}">
      <dgm:prSet/>
      <dgm:spPr/>
      <dgm:t>
        <a:bodyPr/>
        <a:lstStyle/>
        <a:p>
          <a:r>
            <a:rPr lang="en-US"/>
            <a:t>SNA</a:t>
          </a:r>
        </a:p>
      </dgm:t>
    </dgm:pt>
    <dgm:pt modelId="{18892379-917B-4B52-8545-AFE42C92B4CD}" type="parTrans" cxnId="{AE3595A2-8BDE-4F29-9086-21D95C7A3AFC}">
      <dgm:prSet/>
      <dgm:spPr/>
      <dgm:t>
        <a:bodyPr/>
        <a:lstStyle/>
        <a:p>
          <a:endParaRPr lang="en-US"/>
        </a:p>
      </dgm:t>
    </dgm:pt>
    <dgm:pt modelId="{37F02B5D-E3EE-430D-9025-F1CDB0C54937}" type="sibTrans" cxnId="{AE3595A2-8BDE-4F29-9086-21D95C7A3AFC}">
      <dgm:prSet/>
      <dgm:spPr/>
      <dgm:t>
        <a:bodyPr/>
        <a:lstStyle/>
        <a:p>
          <a:endParaRPr lang="en-US"/>
        </a:p>
      </dgm:t>
    </dgm:pt>
    <dgm:pt modelId="{59E87F9B-3120-4E5A-9E11-E0F650ED15CB}">
      <dgm:prSet/>
      <dgm:spPr/>
      <dgm:t>
        <a:bodyPr/>
        <a:lstStyle/>
        <a:p>
          <a:r>
            <a:rPr lang="en-US" dirty="0" err="1"/>
            <a:t>visNetwork</a:t>
          </a:r>
          <a:endParaRPr lang="en-US" dirty="0"/>
        </a:p>
      </dgm:t>
    </dgm:pt>
    <dgm:pt modelId="{C242C91D-5F95-4809-ACB2-338804D6DE6F}" type="parTrans" cxnId="{499FB2DA-4EC3-4011-9895-E6DE8EB9C80B}">
      <dgm:prSet/>
      <dgm:spPr/>
      <dgm:t>
        <a:bodyPr/>
        <a:lstStyle/>
        <a:p>
          <a:endParaRPr lang="en-US"/>
        </a:p>
      </dgm:t>
    </dgm:pt>
    <dgm:pt modelId="{1105BB3B-5C88-461E-A687-9A0444C3717E}" type="sibTrans" cxnId="{499FB2DA-4EC3-4011-9895-E6DE8EB9C80B}">
      <dgm:prSet/>
      <dgm:spPr/>
      <dgm:t>
        <a:bodyPr/>
        <a:lstStyle/>
        <a:p>
          <a:endParaRPr lang="en-US"/>
        </a:p>
      </dgm:t>
    </dgm:pt>
    <dgm:pt modelId="{9C656A3D-31C7-483F-926D-C05FBB99EBB9}">
      <dgm:prSet/>
      <dgm:spPr/>
      <dgm:t>
        <a:bodyPr/>
        <a:lstStyle/>
        <a:p>
          <a:pPr>
            <a:defRPr b="1"/>
          </a:pPr>
          <a:endParaRPr lang="en-US" dirty="0"/>
        </a:p>
      </dgm:t>
    </dgm:pt>
    <dgm:pt modelId="{BEC1A70B-90E7-427E-9EAC-1B4538E28650}" type="parTrans" cxnId="{448D7B49-67A6-4633-9D40-ED282D8BD3FA}">
      <dgm:prSet/>
      <dgm:spPr/>
      <dgm:t>
        <a:bodyPr/>
        <a:lstStyle/>
        <a:p>
          <a:endParaRPr lang="en-US"/>
        </a:p>
      </dgm:t>
    </dgm:pt>
    <dgm:pt modelId="{08883DB0-CB40-46FA-AC2A-CC24FC36B46D}" type="sibTrans" cxnId="{448D7B49-67A6-4633-9D40-ED282D8BD3FA}">
      <dgm:prSet/>
      <dgm:spPr/>
      <dgm:t>
        <a:bodyPr/>
        <a:lstStyle/>
        <a:p>
          <a:endParaRPr lang="en-US"/>
        </a:p>
      </dgm:t>
    </dgm:pt>
    <dgm:pt modelId="{59FC24C9-D354-4DFE-BEEA-EB0D115FF4D9}">
      <dgm:prSet/>
      <dgm:spPr/>
      <dgm:t>
        <a:bodyPr/>
        <a:lstStyle/>
        <a:p>
          <a:r>
            <a:rPr lang="en-US"/>
            <a:t>D3js</a:t>
          </a:r>
        </a:p>
      </dgm:t>
    </dgm:pt>
    <dgm:pt modelId="{AAAF3E17-1AA6-4BFD-8F3D-ED52B6986B6B}" type="parTrans" cxnId="{5719BAF1-64B4-40A0-873D-FFBB8457D6D9}">
      <dgm:prSet/>
      <dgm:spPr/>
      <dgm:t>
        <a:bodyPr/>
        <a:lstStyle/>
        <a:p>
          <a:endParaRPr lang="en-US"/>
        </a:p>
      </dgm:t>
    </dgm:pt>
    <dgm:pt modelId="{4253ABF2-5DD0-4F6C-9FE5-556FE9D9D982}" type="sibTrans" cxnId="{5719BAF1-64B4-40A0-873D-FFBB8457D6D9}">
      <dgm:prSet/>
      <dgm:spPr/>
      <dgm:t>
        <a:bodyPr/>
        <a:lstStyle/>
        <a:p>
          <a:endParaRPr lang="en-US"/>
        </a:p>
      </dgm:t>
    </dgm:pt>
    <dgm:pt modelId="{721D0709-275D-41C9-A84E-4C40EC35D6B7}">
      <dgm:prSet/>
      <dgm:spPr/>
      <dgm:t>
        <a:bodyPr/>
        <a:lstStyle/>
        <a:p>
          <a:r>
            <a:rPr lang="en-US"/>
            <a:t>Threejs</a:t>
          </a:r>
        </a:p>
      </dgm:t>
    </dgm:pt>
    <dgm:pt modelId="{A9033099-6F2C-4174-84EA-72C15A1F90C0}" type="parTrans" cxnId="{A0BDD3E4-1039-40B4-8E90-D69FB0091B03}">
      <dgm:prSet/>
      <dgm:spPr/>
      <dgm:t>
        <a:bodyPr/>
        <a:lstStyle/>
        <a:p>
          <a:endParaRPr lang="en-US"/>
        </a:p>
      </dgm:t>
    </dgm:pt>
    <dgm:pt modelId="{9E75CC10-E330-4252-9E72-9F5B74118240}" type="sibTrans" cxnId="{A0BDD3E4-1039-40B4-8E90-D69FB0091B03}">
      <dgm:prSet/>
      <dgm:spPr/>
      <dgm:t>
        <a:bodyPr/>
        <a:lstStyle/>
        <a:p>
          <a:endParaRPr lang="en-US"/>
        </a:p>
      </dgm:t>
    </dgm:pt>
    <dgm:pt modelId="{D4E7883C-D5BF-451F-A18F-894DDF8E278D}">
      <dgm:prSet/>
      <dgm:spPr/>
      <dgm:t>
        <a:bodyPr/>
        <a:lstStyle/>
        <a:p>
          <a:r>
            <a:rPr lang="en-US"/>
            <a:t>ngraph</a:t>
          </a:r>
        </a:p>
      </dgm:t>
    </dgm:pt>
    <dgm:pt modelId="{3641DB87-7446-4D2F-9753-984EF531D0E2}" type="parTrans" cxnId="{9CAC402E-99EA-4501-8368-3864E9B26894}">
      <dgm:prSet/>
      <dgm:spPr/>
      <dgm:t>
        <a:bodyPr/>
        <a:lstStyle/>
        <a:p>
          <a:endParaRPr lang="en-US"/>
        </a:p>
      </dgm:t>
    </dgm:pt>
    <dgm:pt modelId="{19EC8847-AE9E-4E69-84BD-995E7C212591}" type="sibTrans" cxnId="{9CAC402E-99EA-4501-8368-3864E9B26894}">
      <dgm:prSet/>
      <dgm:spPr/>
      <dgm:t>
        <a:bodyPr/>
        <a:lstStyle/>
        <a:p>
          <a:endParaRPr lang="en-US"/>
        </a:p>
      </dgm:t>
    </dgm:pt>
    <dgm:pt modelId="{9D62BDB5-6498-4AC6-9137-049C4476FC72}">
      <dgm:prSet/>
      <dgm:spPr/>
      <dgm:t>
        <a:bodyPr/>
        <a:lstStyle/>
        <a:p>
          <a:pPr>
            <a:defRPr b="1"/>
          </a:pPr>
          <a:endParaRPr lang="en-US" dirty="0"/>
        </a:p>
      </dgm:t>
    </dgm:pt>
    <dgm:pt modelId="{C8CB69E9-863E-44C4-AF18-9435C3402D9A}" type="sibTrans" cxnId="{7C3382B8-5F12-44ED-8759-07F1051D04E0}">
      <dgm:prSet/>
      <dgm:spPr/>
      <dgm:t>
        <a:bodyPr/>
        <a:lstStyle/>
        <a:p>
          <a:endParaRPr lang="en-US"/>
        </a:p>
      </dgm:t>
    </dgm:pt>
    <dgm:pt modelId="{3F0717A2-02C4-4C5B-8B59-F81793C88AAD}" type="parTrans" cxnId="{7C3382B8-5F12-44ED-8759-07F1051D04E0}">
      <dgm:prSet/>
      <dgm:spPr/>
      <dgm:t>
        <a:bodyPr/>
        <a:lstStyle/>
        <a:p>
          <a:endParaRPr lang="en-US"/>
        </a:p>
      </dgm:t>
    </dgm:pt>
    <dgm:pt modelId="{55299BA2-59C4-F241-B442-DC99238B1F92}" type="pres">
      <dgm:prSet presAssocID="{2CCCB210-8399-47F1-B919-DA988455082B}" presName="vert0" presStyleCnt="0">
        <dgm:presLayoutVars>
          <dgm:dir/>
          <dgm:animOne val="branch"/>
          <dgm:animLvl val="lvl"/>
        </dgm:presLayoutVars>
      </dgm:prSet>
      <dgm:spPr/>
    </dgm:pt>
    <dgm:pt modelId="{D1068FD5-1766-874E-9079-08B8E7209C63}" type="pres">
      <dgm:prSet presAssocID="{9D62BDB5-6498-4AC6-9137-049C4476FC72}" presName="thickLine" presStyleLbl="alignNode1" presStyleIdx="0" presStyleCnt="2"/>
      <dgm:spPr/>
    </dgm:pt>
    <dgm:pt modelId="{8813AE45-DDD0-5D4D-8D2A-5E979FFA3855}" type="pres">
      <dgm:prSet presAssocID="{9D62BDB5-6498-4AC6-9137-049C4476FC72}" presName="horz1" presStyleCnt="0"/>
      <dgm:spPr/>
    </dgm:pt>
    <dgm:pt modelId="{C541B380-FC11-B34D-9685-05157BC12FD6}" type="pres">
      <dgm:prSet presAssocID="{9D62BDB5-6498-4AC6-9137-049C4476FC72}" presName="tx1" presStyleLbl="revTx" presStyleIdx="0" presStyleCnt="10"/>
      <dgm:spPr/>
    </dgm:pt>
    <dgm:pt modelId="{12C402CE-98C7-4349-A548-66113528BB45}" type="pres">
      <dgm:prSet presAssocID="{9D62BDB5-6498-4AC6-9137-049C4476FC72}" presName="vert1" presStyleCnt="0"/>
      <dgm:spPr/>
    </dgm:pt>
    <dgm:pt modelId="{5978B017-7CFA-D240-8C30-6AC71C860A4E}" type="pres">
      <dgm:prSet presAssocID="{F3EE2FA8-1E2C-4E43-8A15-BDF3D6E43241}" presName="vertSpace2a" presStyleCnt="0"/>
      <dgm:spPr/>
    </dgm:pt>
    <dgm:pt modelId="{BCA87527-CD01-034D-B9EB-7AE1FB084A0F}" type="pres">
      <dgm:prSet presAssocID="{F3EE2FA8-1E2C-4E43-8A15-BDF3D6E43241}" presName="horz2" presStyleCnt="0"/>
      <dgm:spPr/>
    </dgm:pt>
    <dgm:pt modelId="{8636DF5C-DE44-4842-ACDA-72DF4B9F9AD6}" type="pres">
      <dgm:prSet presAssocID="{F3EE2FA8-1E2C-4E43-8A15-BDF3D6E43241}" presName="horzSpace2" presStyleCnt="0"/>
      <dgm:spPr/>
    </dgm:pt>
    <dgm:pt modelId="{229BBD7E-4EA1-CE42-818C-9A87D887ECE2}" type="pres">
      <dgm:prSet presAssocID="{F3EE2FA8-1E2C-4E43-8A15-BDF3D6E43241}" presName="tx2" presStyleLbl="revTx" presStyleIdx="1" presStyleCnt="10"/>
      <dgm:spPr/>
    </dgm:pt>
    <dgm:pt modelId="{AC462DBF-D39B-5F42-AC7B-A1D347AA5370}" type="pres">
      <dgm:prSet presAssocID="{F3EE2FA8-1E2C-4E43-8A15-BDF3D6E43241}" presName="vert2" presStyleCnt="0"/>
      <dgm:spPr/>
    </dgm:pt>
    <dgm:pt modelId="{94EB0720-465F-824B-88DE-06336EEA19C7}" type="pres">
      <dgm:prSet presAssocID="{F3EE2FA8-1E2C-4E43-8A15-BDF3D6E43241}" presName="thinLine2b" presStyleLbl="callout" presStyleIdx="0" presStyleCnt="8"/>
      <dgm:spPr/>
    </dgm:pt>
    <dgm:pt modelId="{A217724C-BD83-7B41-ADC8-341CF21024C6}" type="pres">
      <dgm:prSet presAssocID="{F3EE2FA8-1E2C-4E43-8A15-BDF3D6E43241}" presName="vertSpace2b" presStyleCnt="0"/>
      <dgm:spPr/>
    </dgm:pt>
    <dgm:pt modelId="{1BBF75A6-6909-AD44-90A8-FA724CC1E67A}" type="pres">
      <dgm:prSet presAssocID="{C235895D-F880-4E09-9216-7CD5B247C9AF}" presName="horz2" presStyleCnt="0"/>
      <dgm:spPr/>
    </dgm:pt>
    <dgm:pt modelId="{8C4B37B4-00B4-214E-AA7C-5571AB2BE5CA}" type="pres">
      <dgm:prSet presAssocID="{C235895D-F880-4E09-9216-7CD5B247C9AF}" presName="horzSpace2" presStyleCnt="0"/>
      <dgm:spPr/>
    </dgm:pt>
    <dgm:pt modelId="{F2B67A94-98C5-F848-B606-89687B9C8CEE}" type="pres">
      <dgm:prSet presAssocID="{C235895D-F880-4E09-9216-7CD5B247C9AF}" presName="tx2" presStyleLbl="revTx" presStyleIdx="2" presStyleCnt="10"/>
      <dgm:spPr/>
    </dgm:pt>
    <dgm:pt modelId="{856CC88D-C050-784D-B3AD-4EE80C7BBD2D}" type="pres">
      <dgm:prSet presAssocID="{C235895D-F880-4E09-9216-7CD5B247C9AF}" presName="vert2" presStyleCnt="0"/>
      <dgm:spPr/>
    </dgm:pt>
    <dgm:pt modelId="{E8364A88-55B7-4B48-9177-D636F5FBB774}" type="pres">
      <dgm:prSet presAssocID="{C235895D-F880-4E09-9216-7CD5B247C9AF}" presName="thinLine2b" presStyleLbl="callout" presStyleIdx="1" presStyleCnt="8"/>
      <dgm:spPr/>
    </dgm:pt>
    <dgm:pt modelId="{4A1E37F0-1D33-B141-8493-317B6CF35B6E}" type="pres">
      <dgm:prSet presAssocID="{C235895D-F880-4E09-9216-7CD5B247C9AF}" presName="vertSpace2b" presStyleCnt="0"/>
      <dgm:spPr/>
    </dgm:pt>
    <dgm:pt modelId="{CB97ECC3-C8F7-F445-8656-9694980ACCA4}" type="pres">
      <dgm:prSet presAssocID="{3EDAA928-BA99-463F-9BDA-2FD081F0C3A6}" presName="horz2" presStyleCnt="0"/>
      <dgm:spPr/>
    </dgm:pt>
    <dgm:pt modelId="{40EFBD90-E2D8-D540-B1F1-F7A01E8790F2}" type="pres">
      <dgm:prSet presAssocID="{3EDAA928-BA99-463F-9BDA-2FD081F0C3A6}" presName="horzSpace2" presStyleCnt="0"/>
      <dgm:spPr/>
    </dgm:pt>
    <dgm:pt modelId="{68F8DB2F-B818-7340-9E49-386404AF775F}" type="pres">
      <dgm:prSet presAssocID="{3EDAA928-BA99-463F-9BDA-2FD081F0C3A6}" presName="tx2" presStyleLbl="revTx" presStyleIdx="3" presStyleCnt="10"/>
      <dgm:spPr/>
    </dgm:pt>
    <dgm:pt modelId="{5604B928-F3FF-4F45-8677-D6E927D57D57}" type="pres">
      <dgm:prSet presAssocID="{3EDAA928-BA99-463F-9BDA-2FD081F0C3A6}" presName="vert2" presStyleCnt="0"/>
      <dgm:spPr/>
    </dgm:pt>
    <dgm:pt modelId="{8E20BA38-8DCD-9A4B-8D00-32A60B46E0E4}" type="pres">
      <dgm:prSet presAssocID="{3EDAA928-BA99-463F-9BDA-2FD081F0C3A6}" presName="thinLine2b" presStyleLbl="callout" presStyleIdx="2" presStyleCnt="8"/>
      <dgm:spPr/>
    </dgm:pt>
    <dgm:pt modelId="{AF0D2163-9B94-4348-BA2A-DCC81C511736}" type="pres">
      <dgm:prSet presAssocID="{3EDAA928-BA99-463F-9BDA-2FD081F0C3A6}" presName="vertSpace2b" presStyleCnt="0"/>
      <dgm:spPr/>
    </dgm:pt>
    <dgm:pt modelId="{2FD0FAB2-6F42-4F4E-84B9-68479DC50037}" type="pres">
      <dgm:prSet presAssocID="{F169B310-7725-46AC-AB49-86126810B0FE}" presName="horz2" presStyleCnt="0"/>
      <dgm:spPr/>
    </dgm:pt>
    <dgm:pt modelId="{1EAF4C1D-EB8E-A34B-8751-ACAF7F50E6BE}" type="pres">
      <dgm:prSet presAssocID="{F169B310-7725-46AC-AB49-86126810B0FE}" presName="horzSpace2" presStyleCnt="0"/>
      <dgm:spPr/>
    </dgm:pt>
    <dgm:pt modelId="{A19051D4-362E-2C4D-9173-6BF182D41BC0}" type="pres">
      <dgm:prSet presAssocID="{F169B310-7725-46AC-AB49-86126810B0FE}" presName="tx2" presStyleLbl="revTx" presStyleIdx="4" presStyleCnt="10"/>
      <dgm:spPr/>
    </dgm:pt>
    <dgm:pt modelId="{D068F8B9-B808-A54B-ACAD-082E9D7105D7}" type="pres">
      <dgm:prSet presAssocID="{F169B310-7725-46AC-AB49-86126810B0FE}" presName="vert2" presStyleCnt="0"/>
      <dgm:spPr/>
    </dgm:pt>
    <dgm:pt modelId="{023464F8-221D-2543-B7DB-050CA9EA3DA2}" type="pres">
      <dgm:prSet presAssocID="{F169B310-7725-46AC-AB49-86126810B0FE}" presName="thinLine2b" presStyleLbl="callout" presStyleIdx="3" presStyleCnt="8"/>
      <dgm:spPr/>
    </dgm:pt>
    <dgm:pt modelId="{5B5D62A2-D3C4-9D4A-8175-10880855ACD0}" type="pres">
      <dgm:prSet presAssocID="{F169B310-7725-46AC-AB49-86126810B0FE}" presName="vertSpace2b" presStyleCnt="0"/>
      <dgm:spPr/>
    </dgm:pt>
    <dgm:pt modelId="{E88BED58-C397-2645-A117-0DF38FE3D997}" type="pres">
      <dgm:prSet presAssocID="{59E87F9B-3120-4E5A-9E11-E0F650ED15CB}" presName="horz2" presStyleCnt="0"/>
      <dgm:spPr/>
    </dgm:pt>
    <dgm:pt modelId="{9782ED32-3552-6941-8065-EFB03D0CEFF1}" type="pres">
      <dgm:prSet presAssocID="{59E87F9B-3120-4E5A-9E11-E0F650ED15CB}" presName="horzSpace2" presStyleCnt="0"/>
      <dgm:spPr/>
    </dgm:pt>
    <dgm:pt modelId="{1CFCDF8A-3269-0648-A39E-6127A02A8603}" type="pres">
      <dgm:prSet presAssocID="{59E87F9B-3120-4E5A-9E11-E0F650ED15CB}" presName="tx2" presStyleLbl="revTx" presStyleIdx="5" presStyleCnt="10"/>
      <dgm:spPr/>
    </dgm:pt>
    <dgm:pt modelId="{4D823619-7269-8247-A7B6-E7C4E2A9A299}" type="pres">
      <dgm:prSet presAssocID="{59E87F9B-3120-4E5A-9E11-E0F650ED15CB}" presName="vert2" presStyleCnt="0"/>
      <dgm:spPr/>
    </dgm:pt>
    <dgm:pt modelId="{61DF7A61-51BE-9248-98C3-425C7B006C8D}" type="pres">
      <dgm:prSet presAssocID="{59E87F9B-3120-4E5A-9E11-E0F650ED15CB}" presName="thinLine2b" presStyleLbl="callout" presStyleIdx="4" presStyleCnt="8"/>
      <dgm:spPr/>
    </dgm:pt>
    <dgm:pt modelId="{B567CF0C-2F8F-2048-9059-242581F20749}" type="pres">
      <dgm:prSet presAssocID="{59E87F9B-3120-4E5A-9E11-E0F650ED15CB}" presName="vertSpace2b" presStyleCnt="0"/>
      <dgm:spPr/>
    </dgm:pt>
    <dgm:pt modelId="{D26039A8-2A85-0944-B490-70432EA91B16}" type="pres">
      <dgm:prSet presAssocID="{9C656A3D-31C7-483F-926D-C05FBB99EBB9}" presName="thickLine" presStyleLbl="alignNode1" presStyleIdx="1" presStyleCnt="2"/>
      <dgm:spPr/>
    </dgm:pt>
    <dgm:pt modelId="{C60F4D0B-C304-C145-8423-5514DFCC0D0A}" type="pres">
      <dgm:prSet presAssocID="{9C656A3D-31C7-483F-926D-C05FBB99EBB9}" presName="horz1" presStyleCnt="0"/>
      <dgm:spPr/>
    </dgm:pt>
    <dgm:pt modelId="{7B47E30D-2DF8-DC4C-BFC9-4031B470432A}" type="pres">
      <dgm:prSet presAssocID="{9C656A3D-31C7-483F-926D-C05FBB99EBB9}" presName="tx1" presStyleLbl="revTx" presStyleIdx="6" presStyleCnt="10"/>
      <dgm:spPr/>
    </dgm:pt>
    <dgm:pt modelId="{DEF466E3-7EB3-F845-A15D-8A753E1E2E69}" type="pres">
      <dgm:prSet presAssocID="{9C656A3D-31C7-483F-926D-C05FBB99EBB9}" presName="vert1" presStyleCnt="0"/>
      <dgm:spPr/>
    </dgm:pt>
    <dgm:pt modelId="{70036B9A-D0E7-8E4E-8527-E8AFCDA3EFB6}" type="pres">
      <dgm:prSet presAssocID="{59FC24C9-D354-4DFE-BEEA-EB0D115FF4D9}" presName="vertSpace2a" presStyleCnt="0"/>
      <dgm:spPr/>
    </dgm:pt>
    <dgm:pt modelId="{9029800F-A2FF-E348-AA4F-F5DA134669EA}" type="pres">
      <dgm:prSet presAssocID="{59FC24C9-D354-4DFE-BEEA-EB0D115FF4D9}" presName="horz2" presStyleCnt="0"/>
      <dgm:spPr/>
    </dgm:pt>
    <dgm:pt modelId="{E5B68E2B-355B-4440-B36B-781EC1B6AEAA}" type="pres">
      <dgm:prSet presAssocID="{59FC24C9-D354-4DFE-BEEA-EB0D115FF4D9}" presName="horzSpace2" presStyleCnt="0"/>
      <dgm:spPr/>
    </dgm:pt>
    <dgm:pt modelId="{9FDF298B-C4EE-EE40-9590-156EA3EBE986}" type="pres">
      <dgm:prSet presAssocID="{59FC24C9-D354-4DFE-BEEA-EB0D115FF4D9}" presName="tx2" presStyleLbl="revTx" presStyleIdx="7" presStyleCnt="10"/>
      <dgm:spPr/>
    </dgm:pt>
    <dgm:pt modelId="{06B17EA3-7C01-5F4F-97CD-6063E02A88E8}" type="pres">
      <dgm:prSet presAssocID="{59FC24C9-D354-4DFE-BEEA-EB0D115FF4D9}" presName="vert2" presStyleCnt="0"/>
      <dgm:spPr/>
    </dgm:pt>
    <dgm:pt modelId="{1B71D877-4BF7-0946-B6F2-3123EA7D303C}" type="pres">
      <dgm:prSet presAssocID="{59FC24C9-D354-4DFE-BEEA-EB0D115FF4D9}" presName="thinLine2b" presStyleLbl="callout" presStyleIdx="5" presStyleCnt="8"/>
      <dgm:spPr/>
    </dgm:pt>
    <dgm:pt modelId="{98355E06-F198-B145-9C42-A5A6B2626EEE}" type="pres">
      <dgm:prSet presAssocID="{59FC24C9-D354-4DFE-BEEA-EB0D115FF4D9}" presName="vertSpace2b" presStyleCnt="0"/>
      <dgm:spPr/>
    </dgm:pt>
    <dgm:pt modelId="{45B46A69-2B25-B44B-B718-9C5641BB682D}" type="pres">
      <dgm:prSet presAssocID="{721D0709-275D-41C9-A84E-4C40EC35D6B7}" presName="horz2" presStyleCnt="0"/>
      <dgm:spPr/>
    </dgm:pt>
    <dgm:pt modelId="{2EEA5C1F-9C45-C643-9E8B-A1050DDA6EB3}" type="pres">
      <dgm:prSet presAssocID="{721D0709-275D-41C9-A84E-4C40EC35D6B7}" presName="horzSpace2" presStyleCnt="0"/>
      <dgm:spPr/>
    </dgm:pt>
    <dgm:pt modelId="{E9E2DC0A-4BAD-904E-AEE7-06C53F86BC21}" type="pres">
      <dgm:prSet presAssocID="{721D0709-275D-41C9-A84E-4C40EC35D6B7}" presName="tx2" presStyleLbl="revTx" presStyleIdx="8" presStyleCnt="10"/>
      <dgm:spPr/>
    </dgm:pt>
    <dgm:pt modelId="{875D878A-2071-3E42-82DB-BCFC4A5820DF}" type="pres">
      <dgm:prSet presAssocID="{721D0709-275D-41C9-A84E-4C40EC35D6B7}" presName="vert2" presStyleCnt="0"/>
      <dgm:spPr/>
    </dgm:pt>
    <dgm:pt modelId="{D80EB6F7-02F6-184B-A9A2-969B25353F31}" type="pres">
      <dgm:prSet presAssocID="{721D0709-275D-41C9-A84E-4C40EC35D6B7}" presName="thinLine2b" presStyleLbl="callout" presStyleIdx="6" presStyleCnt="8"/>
      <dgm:spPr/>
    </dgm:pt>
    <dgm:pt modelId="{BEB9D1F7-B254-AA4A-A730-D32B1F5BCB6A}" type="pres">
      <dgm:prSet presAssocID="{721D0709-275D-41C9-A84E-4C40EC35D6B7}" presName="vertSpace2b" presStyleCnt="0"/>
      <dgm:spPr/>
    </dgm:pt>
    <dgm:pt modelId="{9B2B8BFE-F954-4B44-850D-2B797001B5A6}" type="pres">
      <dgm:prSet presAssocID="{D4E7883C-D5BF-451F-A18F-894DDF8E278D}" presName="horz2" presStyleCnt="0"/>
      <dgm:spPr/>
    </dgm:pt>
    <dgm:pt modelId="{3352DDF7-5C7D-204B-BCCA-AF4410FA03AE}" type="pres">
      <dgm:prSet presAssocID="{D4E7883C-D5BF-451F-A18F-894DDF8E278D}" presName="horzSpace2" presStyleCnt="0"/>
      <dgm:spPr/>
    </dgm:pt>
    <dgm:pt modelId="{3E7C737A-A19B-174A-AF84-DBAD83DED834}" type="pres">
      <dgm:prSet presAssocID="{D4E7883C-D5BF-451F-A18F-894DDF8E278D}" presName="tx2" presStyleLbl="revTx" presStyleIdx="9" presStyleCnt="10"/>
      <dgm:spPr/>
    </dgm:pt>
    <dgm:pt modelId="{AB030827-F29B-2C41-9148-B4CE9485616A}" type="pres">
      <dgm:prSet presAssocID="{D4E7883C-D5BF-451F-A18F-894DDF8E278D}" presName="vert2" presStyleCnt="0"/>
      <dgm:spPr/>
    </dgm:pt>
    <dgm:pt modelId="{49E45691-BF28-7342-AADF-F631BFB05C79}" type="pres">
      <dgm:prSet presAssocID="{D4E7883C-D5BF-451F-A18F-894DDF8E278D}" presName="thinLine2b" presStyleLbl="callout" presStyleIdx="7" presStyleCnt="8"/>
      <dgm:spPr/>
    </dgm:pt>
    <dgm:pt modelId="{34D92430-E91E-1841-B70F-3ED9BDACC6DC}" type="pres">
      <dgm:prSet presAssocID="{D4E7883C-D5BF-451F-A18F-894DDF8E278D}" presName="vertSpace2b" presStyleCnt="0"/>
      <dgm:spPr/>
    </dgm:pt>
  </dgm:ptLst>
  <dgm:cxnLst>
    <dgm:cxn modelId="{8AF9BF00-8572-41A3-BB7F-6EA966D2794F}" srcId="{9D62BDB5-6498-4AC6-9137-049C4476FC72}" destId="{3EDAA928-BA99-463F-9BDA-2FD081F0C3A6}" srcOrd="2" destOrd="0" parTransId="{A4BB6506-D7D1-4F2B-9325-6D6466761BA7}" sibTransId="{5DB5F780-ACBC-4F7C-9FFF-B4DB950FE341}"/>
    <dgm:cxn modelId="{22FFF40A-9022-4647-A6C3-D08C29A9B312}" type="presOf" srcId="{D4E7883C-D5BF-451F-A18F-894DDF8E278D}" destId="{3E7C737A-A19B-174A-AF84-DBAD83DED834}" srcOrd="0" destOrd="0" presId="urn:microsoft.com/office/officeart/2008/layout/LinedList"/>
    <dgm:cxn modelId="{D9ED5D0D-B51D-E141-BFC1-1D031CD00100}" type="presOf" srcId="{9D62BDB5-6498-4AC6-9137-049C4476FC72}" destId="{C541B380-FC11-B34D-9685-05157BC12FD6}" srcOrd="0" destOrd="0" presId="urn:microsoft.com/office/officeart/2008/layout/LinedList"/>
    <dgm:cxn modelId="{9CAC402E-99EA-4501-8368-3864E9B26894}" srcId="{9C656A3D-31C7-483F-926D-C05FBB99EBB9}" destId="{D4E7883C-D5BF-451F-A18F-894DDF8E278D}" srcOrd="2" destOrd="0" parTransId="{3641DB87-7446-4D2F-9753-984EF531D0E2}" sibTransId="{19EC8847-AE9E-4E69-84BD-995E7C212591}"/>
    <dgm:cxn modelId="{448D7B49-67A6-4633-9D40-ED282D8BD3FA}" srcId="{2CCCB210-8399-47F1-B919-DA988455082B}" destId="{9C656A3D-31C7-483F-926D-C05FBB99EBB9}" srcOrd="1" destOrd="0" parTransId="{BEC1A70B-90E7-427E-9EAC-1B4538E28650}" sibTransId="{08883DB0-CB40-46FA-AC2A-CC24FC36B46D}"/>
    <dgm:cxn modelId="{69986B60-A056-7F4A-B540-0BCEF1E61675}" type="presOf" srcId="{F169B310-7725-46AC-AB49-86126810B0FE}" destId="{A19051D4-362E-2C4D-9173-6BF182D41BC0}" srcOrd="0" destOrd="0" presId="urn:microsoft.com/office/officeart/2008/layout/LinedList"/>
    <dgm:cxn modelId="{68522269-F830-4FEF-AE2E-C01AF5F080F1}" srcId="{9D62BDB5-6498-4AC6-9137-049C4476FC72}" destId="{C235895D-F880-4E09-9216-7CD5B247C9AF}" srcOrd="1" destOrd="0" parTransId="{9FCF5AAE-7041-4741-BD9A-E8EDF2DFFEDB}" sibTransId="{F214B24E-337C-4564-B39D-29529DA4E287}"/>
    <dgm:cxn modelId="{865AD372-CB37-024D-833A-66A2E23577EF}" type="presOf" srcId="{C235895D-F880-4E09-9216-7CD5B247C9AF}" destId="{F2B67A94-98C5-F848-B606-89687B9C8CEE}" srcOrd="0" destOrd="0" presId="urn:microsoft.com/office/officeart/2008/layout/LinedList"/>
    <dgm:cxn modelId="{867FDD7A-90B3-C749-8C12-939A251BF5BC}" type="presOf" srcId="{721D0709-275D-41C9-A84E-4C40EC35D6B7}" destId="{E9E2DC0A-4BAD-904E-AEE7-06C53F86BC21}" srcOrd="0" destOrd="0" presId="urn:microsoft.com/office/officeart/2008/layout/LinedList"/>
    <dgm:cxn modelId="{51FCDC83-8330-5643-83B0-8DF13B8DBB24}" type="presOf" srcId="{59E87F9B-3120-4E5A-9E11-E0F650ED15CB}" destId="{1CFCDF8A-3269-0648-A39E-6127A02A8603}" srcOrd="0" destOrd="0" presId="urn:microsoft.com/office/officeart/2008/layout/LinedList"/>
    <dgm:cxn modelId="{B7B77688-E03E-7747-82CD-FE8CC0F9A411}" type="presOf" srcId="{F3EE2FA8-1E2C-4E43-8A15-BDF3D6E43241}" destId="{229BBD7E-4EA1-CE42-818C-9A87D887ECE2}" srcOrd="0" destOrd="0" presId="urn:microsoft.com/office/officeart/2008/layout/LinedList"/>
    <dgm:cxn modelId="{CC60DE8F-FCAC-4D8D-AA38-B88B138C1A41}" srcId="{9D62BDB5-6498-4AC6-9137-049C4476FC72}" destId="{F3EE2FA8-1E2C-4E43-8A15-BDF3D6E43241}" srcOrd="0" destOrd="0" parTransId="{6F23849A-D390-44A2-8BDC-A785AAB24D06}" sibTransId="{6CD25B44-DE50-4CA2-ACDF-1AE722C3FDD5}"/>
    <dgm:cxn modelId="{AE3595A2-8BDE-4F29-9086-21D95C7A3AFC}" srcId="{9D62BDB5-6498-4AC6-9137-049C4476FC72}" destId="{F169B310-7725-46AC-AB49-86126810B0FE}" srcOrd="3" destOrd="0" parTransId="{18892379-917B-4B52-8545-AFE42C92B4CD}" sibTransId="{37F02B5D-E3EE-430D-9025-F1CDB0C54937}"/>
    <dgm:cxn modelId="{70072DB1-81C0-9E4B-A4BC-76A185506B78}" type="presOf" srcId="{59FC24C9-D354-4DFE-BEEA-EB0D115FF4D9}" destId="{9FDF298B-C4EE-EE40-9590-156EA3EBE986}" srcOrd="0" destOrd="0" presId="urn:microsoft.com/office/officeart/2008/layout/LinedList"/>
    <dgm:cxn modelId="{7C3382B8-5F12-44ED-8759-07F1051D04E0}" srcId="{2CCCB210-8399-47F1-B919-DA988455082B}" destId="{9D62BDB5-6498-4AC6-9137-049C4476FC72}" srcOrd="0" destOrd="0" parTransId="{3F0717A2-02C4-4C5B-8B59-F81793C88AAD}" sibTransId="{C8CB69E9-863E-44C4-AF18-9435C3402D9A}"/>
    <dgm:cxn modelId="{499FB2DA-4EC3-4011-9895-E6DE8EB9C80B}" srcId="{9D62BDB5-6498-4AC6-9137-049C4476FC72}" destId="{59E87F9B-3120-4E5A-9E11-E0F650ED15CB}" srcOrd="4" destOrd="0" parTransId="{C242C91D-5F95-4809-ACB2-338804D6DE6F}" sibTransId="{1105BB3B-5C88-461E-A687-9A0444C3717E}"/>
    <dgm:cxn modelId="{8246EBDD-B660-3645-8B96-441C7407D6C9}" type="presOf" srcId="{9C656A3D-31C7-483F-926D-C05FBB99EBB9}" destId="{7B47E30D-2DF8-DC4C-BFC9-4031B470432A}" srcOrd="0" destOrd="0" presId="urn:microsoft.com/office/officeart/2008/layout/LinedList"/>
    <dgm:cxn modelId="{A0BDD3E4-1039-40B4-8E90-D69FB0091B03}" srcId="{9C656A3D-31C7-483F-926D-C05FBB99EBB9}" destId="{721D0709-275D-41C9-A84E-4C40EC35D6B7}" srcOrd="1" destOrd="0" parTransId="{A9033099-6F2C-4174-84EA-72C15A1F90C0}" sibTransId="{9E75CC10-E330-4252-9E72-9F5B74118240}"/>
    <dgm:cxn modelId="{C17B9CE6-15CF-C148-94E2-4D3FBE3DDF4E}" type="presOf" srcId="{3EDAA928-BA99-463F-9BDA-2FD081F0C3A6}" destId="{68F8DB2F-B818-7340-9E49-386404AF775F}" srcOrd="0" destOrd="0" presId="urn:microsoft.com/office/officeart/2008/layout/LinedList"/>
    <dgm:cxn modelId="{C8C6BAEB-DCF5-1E4A-BEE8-C7AA8662B70F}" type="presOf" srcId="{2CCCB210-8399-47F1-B919-DA988455082B}" destId="{55299BA2-59C4-F241-B442-DC99238B1F92}" srcOrd="0" destOrd="0" presId="urn:microsoft.com/office/officeart/2008/layout/LinedList"/>
    <dgm:cxn modelId="{5719BAF1-64B4-40A0-873D-FFBB8457D6D9}" srcId="{9C656A3D-31C7-483F-926D-C05FBB99EBB9}" destId="{59FC24C9-D354-4DFE-BEEA-EB0D115FF4D9}" srcOrd="0" destOrd="0" parTransId="{AAAF3E17-1AA6-4BFD-8F3D-ED52B6986B6B}" sibTransId="{4253ABF2-5DD0-4F6C-9FE5-556FE9D9D982}"/>
    <dgm:cxn modelId="{AD69DC90-F190-2346-BB43-1BBBB55895BF}" type="presParOf" srcId="{55299BA2-59C4-F241-B442-DC99238B1F92}" destId="{D1068FD5-1766-874E-9079-08B8E7209C63}" srcOrd="0" destOrd="0" presId="urn:microsoft.com/office/officeart/2008/layout/LinedList"/>
    <dgm:cxn modelId="{8FAFA49E-FB01-A54D-8C15-B7F1F08DC83C}" type="presParOf" srcId="{55299BA2-59C4-F241-B442-DC99238B1F92}" destId="{8813AE45-DDD0-5D4D-8D2A-5E979FFA3855}" srcOrd="1" destOrd="0" presId="urn:microsoft.com/office/officeart/2008/layout/LinedList"/>
    <dgm:cxn modelId="{0D918377-BE78-8B40-BF80-31036B1A301A}" type="presParOf" srcId="{8813AE45-DDD0-5D4D-8D2A-5E979FFA3855}" destId="{C541B380-FC11-B34D-9685-05157BC12FD6}" srcOrd="0" destOrd="0" presId="urn:microsoft.com/office/officeart/2008/layout/LinedList"/>
    <dgm:cxn modelId="{6541CB9A-223F-F044-BF5C-046E0108D273}" type="presParOf" srcId="{8813AE45-DDD0-5D4D-8D2A-5E979FFA3855}" destId="{12C402CE-98C7-4349-A548-66113528BB45}" srcOrd="1" destOrd="0" presId="urn:microsoft.com/office/officeart/2008/layout/LinedList"/>
    <dgm:cxn modelId="{8E4BEAF0-554D-6047-AAA5-0ED74A1FD2FC}" type="presParOf" srcId="{12C402CE-98C7-4349-A548-66113528BB45}" destId="{5978B017-7CFA-D240-8C30-6AC71C860A4E}" srcOrd="0" destOrd="0" presId="urn:microsoft.com/office/officeart/2008/layout/LinedList"/>
    <dgm:cxn modelId="{F5DC98E1-3513-E846-B7D8-7708450F10FF}" type="presParOf" srcId="{12C402CE-98C7-4349-A548-66113528BB45}" destId="{BCA87527-CD01-034D-B9EB-7AE1FB084A0F}" srcOrd="1" destOrd="0" presId="urn:microsoft.com/office/officeart/2008/layout/LinedList"/>
    <dgm:cxn modelId="{84C5EBEE-37FD-8248-AD6B-65457D959084}" type="presParOf" srcId="{BCA87527-CD01-034D-B9EB-7AE1FB084A0F}" destId="{8636DF5C-DE44-4842-ACDA-72DF4B9F9AD6}" srcOrd="0" destOrd="0" presId="urn:microsoft.com/office/officeart/2008/layout/LinedList"/>
    <dgm:cxn modelId="{57B27D1E-6C10-A640-8857-EC537E839058}" type="presParOf" srcId="{BCA87527-CD01-034D-B9EB-7AE1FB084A0F}" destId="{229BBD7E-4EA1-CE42-818C-9A87D887ECE2}" srcOrd="1" destOrd="0" presId="urn:microsoft.com/office/officeart/2008/layout/LinedList"/>
    <dgm:cxn modelId="{5E8ACC90-7F3D-C247-B828-696D7ADCF210}" type="presParOf" srcId="{BCA87527-CD01-034D-B9EB-7AE1FB084A0F}" destId="{AC462DBF-D39B-5F42-AC7B-A1D347AA5370}" srcOrd="2" destOrd="0" presId="urn:microsoft.com/office/officeart/2008/layout/LinedList"/>
    <dgm:cxn modelId="{2E71B806-FBF8-C740-8D4C-C8DC4CB33450}" type="presParOf" srcId="{12C402CE-98C7-4349-A548-66113528BB45}" destId="{94EB0720-465F-824B-88DE-06336EEA19C7}" srcOrd="2" destOrd="0" presId="urn:microsoft.com/office/officeart/2008/layout/LinedList"/>
    <dgm:cxn modelId="{DECC19B7-0F26-1743-843B-E023643CC9D4}" type="presParOf" srcId="{12C402CE-98C7-4349-A548-66113528BB45}" destId="{A217724C-BD83-7B41-ADC8-341CF21024C6}" srcOrd="3" destOrd="0" presId="urn:microsoft.com/office/officeart/2008/layout/LinedList"/>
    <dgm:cxn modelId="{2ECE8DE5-A033-3F49-8E71-72F2E204EB19}" type="presParOf" srcId="{12C402CE-98C7-4349-A548-66113528BB45}" destId="{1BBF75A6-6909-AD44-90A8-FA724CC1E67A}" srcOrd="4" destOrd="0" presId="urn:microsoft.com/office/officeart/2008/layout/LinedList"/>
    <dgm:cxn modelId="{25A4F459-94B1-A441-A4E8-E0C2E0EF5181}" type="presParOf" srcId="{1BBF75A6-6909-AD44-90A8-FA724CC1E67A}" destId="{8C4B37B4-00B4-214E-AA7C-5571AB2BE5CA}" srcOrd="0" destOrd="0" presId="urn:microsoft.com/office/officeart/2008/layout/LinedList"/>
    <dgm:cxn modelId="{CA52A5E5-DC81-AF46-9464-0184E56550E9}" type="presParOf" srcId="{1BBF75A6-6909-AD44-90A8-FA724CC1E67A}" destId="{F2B67A94-98C5-F848-B606-89687B9C8CEE}" srcOrd="1" destOrd="0" presId="urn:microsoft.com/office/officeart/2008/layout/LinedList"/>
    <dgm:cxn modelId="{39401C5F-FADB-C54D-86AC-D679ADD5AF5B}" type="presParOf" srcId="{1BBF75A6-6909-AD44-90A8-FA724CC1E67A}" destId="{856CC88D-C050-784D-B3AD-4EE80C7BBD2D}" srcOrd="2" destOrd="0" presId="urn:microsoft.com/office/officeart/2008/layout/LinedList"/>
    <dgm:cxn modelId="{B29BA6A4-A2A5-2344-9B97-80F8FC7AA47B}" type="presParOf" srcId="{12C402CE-98C7-4349-A548-66113528BB45}" destId="{E8364A88-55B7-4B48-9177-D636F5FBB774}" srcOrd="5" destOrd="0" presId="urn:microsoft.com/office/officeart/2008/layout/LinedList"/>
    <dgm:cxn modelId="{A451F70B-F574-A44C-BE65-426AA510780F}" type="presParOf" srcId="{12C402CE-98C7-4349-A548-66113528BB45}" destId="{4A1E37F0-1D33-B141-8493-317B6CF35B6E}" srcOrd="6" destOrd="0" presId="urn:microsoft.com/office/officeart/2008/layout/LinedList"/>
    <dgm:cxn modelId="{EB52AC1F-8C52-9748-A92E-8C9A0A01AC87}" type="presParOf" srcId="{12C402CE-98C7-4349-A548-66113528BB45}" destId="{CB97ECC3-C8F7-F445-8656-9694980ACCA4}" srcOrd="7" destOrd="0" presId="urn:microsoft.com/office/officeart/2008/layout/LinedList"/>
    <dgm:cxn modelId="{E3C6FBA4-C9FA-5C45-B014-F4702B0AF311}" type="presParOf" srcId="{CB97ECC3-C8F7-F445-8656-9694980ACCA4}" destId="{40EFBD90-E2D8-D540-B1F1-F7A01E8790F2}" srcOrd="0" destOrd="0" presId="urn:microsoft.com/office/officeart/2008/layout/LinedList"/>
    <dgm:cxn modelId="{BC64599D-3B05-294A-8535-6894CD8F3FB7}" type="presParOf" srcId="{CB97ECC3-C8F7-F445-8656-9694980ACCA4}" destId="{68F8DB2F-B818-7340-9E49-386404AF775F}" srcOrd="1" destOrd="0" presId="urn:microsoft.com/office/officeart/2008/layout/LinedList"/>
    <dgm:cxn modelId="{33A42FE9-6465-F845-8E6B-E118E8F59C61}" type="presParOf" srcId="{CB97ECC3-C8F7-F445-8656-9694980ACCA4}" destId="{5604B928-F3FF-4F45-8677-D6E927D57D57}" srcOrd="2" destOrd="0" presId="urn:microsoft.com/office/officeart/2008/layout/LinedList"/>
    <dgm:cxn modelId="{4DF33F36-4034-AB4E-A235-5A3E3E8FE855}" type="presParOf" srcId="{12C402CE-98C7-4349-A548-66113528BB45}" destId="{8E20BA38-8DCD-9A4B-8D00-32A60B46E0E4}" srcOrd="8" destOrd="0" presId="urn:microsoft.com/office/officeart/2008/layout/LinedList"/>
    <dgm:cxn modelId="{8CDE7FD0-CA73-904C-8CE4-3907A0F9D0D2}" type="presParOf" srcId="{12C402CE-98C7-4349-A548-66113528BB45}" destId="{AF0D2163-9B94-4348-BA2A-DCC81C511736}" srcOrd="9" destOrd="0" presId="urn:microsoft.com/office/officeart/2008/layout/LinedList"/>
    <dgm:cxn modelId="{ADAB843C-EA7E-3941-865E-98B96D41DDD8}" type="presParOf" srcId="{12C402CE-98C7-4349-A548-66113528BB45}" destId="{2FD0FAB2-6F42-4F4E-84B9-68479DC50037}" srcOrd="10" destOrd="0" presId="urn:microsoft.com/office/officeart/2008/layout/LinedList"/>
    <dgm:cxn modelId="{974C8BCB-5AE0-6446-A01E-289C66C7820C}" type="presParOf" srcId="{2FD0FAB2-6F42-4F4E-84B9-68479DC50037}" destId="{1EAF4C1D-EB8E-A34B-8751-ACAF7F50E6BE}" srcOrd="0" destOrd="0" presId="urn:microsoft.com/office/officeart/2008/layout/LinedList"/>
    <dgm:cxn modelId="{46F78AFC-5EA5-AE40-B29E-70A7E9CC3EF4}" type="presParOf" srcId="{2FD0FAB2-6F42-4F4E-84B9-68479DC50037}" destId="{A19051D4-362E-2C4D-9173-6BF182D41BC0}" srcOrd="1" destOrd="0" presId="urn:microsoft.com/office/officeart/2008/layout/LinedList"/>
    <dgm:cxn modelId="{68AEDB82-68C4-754E-8505-43AD283BDC24}" type="presParOf" srcId="{2FD0FAB2-6F42-4F4E-84B9-68479DC50037}" destId="{D068F8B9-B808-A54B-ACAD-082E9D7105D7}" srcOrd="2" destOrd="0" presId="urn:microsoft.com/office/officeart/2008/layout/LinedList"/>
    <dgm:cxn modelId="{FB6B9577-972D-B24F-B026-37254C39952A}" type="presParOf" srcId="{12C402CE-98C7-4349-A548-66113528BB45}" destId="{023464F8-221D-2543-B7DB-050CA9EA3DA2}" srcOrd="11" destOrd="0" presId="urn:microsoft.com/office/officeart/2008/layout/LinedList"/>
    <dgm:cxn modelId="{FF8EF7DC-BD10-EE4D-B91B-1EBE5C824996}" type="presParOf" srcId="{12C402CE-98C7-4349-A548-66113528BB45}" destId="{5B5D62A2-D3C4-9D4A-8175-10880855ACD0}" srcOrd="12" destOrd="0" presId="urn:microsoft.com/office/officeart/2008/layout/LinedList"/>
    <dgm:cxn modelId="{5C44198F-B5A5-DC48-8740-20ED29118ED8}" type="presParOf" srcId="{12C402CE-98C7-4349-A548-66113528BB45}" destId="{E88BED58-C397-2645-A117-0DF38FE3D997}" srcOrd="13" destOrd="0" presId="urn:microsoft.com/office/officeart/2008/layout/LinedList"/>
    <dgm:cxn modelId="{9D201F8C-4821-EC41-BF4C-AF7468536940}" type="presParOf" srcId="{E88BED58-C397-2645-A117-0DF38FE3D997}" destId="{9782ED32-3552-6941-8065-EFB03D0CEFF1}" srcOrd="0" destOrd="0" presId="urn:microsoft.com/office/officeart/2008/layout/LinedList"/>
    <dgm:cxn modelId="{5E321FA1-0D7C-064D-ACB4-DD426A9256F4}" type="presParOf" srcId="{E88BED58-C397-2645-A117-0DF38FE3D997}" destId="{1CFCDF8A-3269-0648-A39E-6127A02A8603}" srcOrd="1" destOrd="0" presId="urn:microsoft.com/office/officeart/2008/layout/LinedList"/>
    <dgm:cxn modelId="{8B83196E-671E-444A-89C2-6EB869E9CF8C}" type="presParOf" srcId="{E88BED58-C397-2645-A117-0DF38FE3D997}" destId="{4D823619-7269-8247-A7B6-E7C4E2A9A299}" srcOrd="2" destOrd="0" presId="urn:microsoft.com/office/officeart/2008/layout/LinedList"/>
    <dgm:cxn modelId="{7DFB161E-8A8E-594B-9599-60B640D3A923}" type="presParOf" srcId="{12C402CE-98C7-4349-A548-66113528BB45}" destId="{61DF7A61-51BE-9248-98C3-425C7B006C8D}" srcOrd="14" destOrd="0" presId="urn:microsoft.com/office/officeart/2008/layout/LinedList"/>
    <dgm:cxn modelId="{DC2EF584-EA1E-F047-BFAA-6DB72833FCB4}" type="presParOf" srcId="{12C402CE-98C7-4349-A548-66113528BB45}" destId="{B567CF0C-2F8F-2048-9059-242581F20749}" srcOrd="15" destOrd="0" presId="urn:microsoft.com/office/officeart/2008/layout/LinedList"/>
    <dgm:cxn modelId="{CF594AE7-15D1-2C4E-BB28-B75A6EC625BA}" type="presParOf" srcId="{55299BA2-59C4-F241-B442-DC99238B1F92}" destId="{D26039A8-2A85-0944-B490-70432EA91B16}" srcOrd="2" destOrd="0" presId="urn:microsoft.com/office/officeart/2008/layout/LinedList"/>
    <dgm:cxn modelId="{19C5E30B-68E8-9444-A13E-22CD44BA65FC}" type="presParOf" srcId="{55299BA2-59C4-F241-B442-DC99238B1F92}" destId="{C60F4D0B-C304-C145-8423-5514DFCC0D0A}" srcOrd="3" destOrd="0" presId="urn:microsoft.com/office/officeart/2008/layout/LinedList"/>
    <dgm:cxn modelId="{60A71690-3B28-0C4D-A552-B997C456C459}" type="presParOf" srcId="{C60F4D0B-C304-C145-8423-5514DFCC0D0A}" destId="{7B47E30D-2DF8-DC4C-BFC9-4031B470432A}" srcOrd="0" destOrd="0" presId="urn:microsoft.com/office/officeart/2008/layout/LinedList"/>
    <dgm:cxn modelId="{DE428B72-3F9A-4D48-97F1-8ED7B73DD009}" type="presParOf" srcId="{C60F4D0B-C304-C145-8423-5514DFCC0D0A}" destId="{DEF466E3-7EB3-F845-A15D-8A753E1E2E69}" srcOrd="1" destOrd="0" presId="urn:microsoft.com/office/officeart/2008/layout/LinedList"/>
    <dgm:cxn modelId="{00D306E9-6907-674B-9BD3-238FC18516B9}" type="presParOf" srcId="{DEF466E3-7EB3-F845-A15D-8A753E1E2E69}" destId="{70036B9A-D0E7-8E4E-8527-E8AFCDA3EFB6}" srcOrd="0" destOrd="0" presId="urn:microsoft.com/office/officeart/2008/layout/LinedList"/>
    <dgm:cxn modelId="{259E0698-2A76-2A43-8B22-515C61CAC973}" type="presParOf" srcId="{DEF466E3-7EB3-F845-A15D-8A753E1E2E69}" destId="{9029800F-A2FF-E348-AA4F-F5DA134669EA}" srcOrd="1" destOrd="0" presId="urn:microsoft.com/office/officeart/2008/layout/LinedList"/>
    <dgm:cxn modelId="{4EFC743D-3F39-4144-A8C5-FB4B88907FF0}" type="presParOf" srcId="{9029800F-A2FF-E348-AA4F-F5DA134669EA}" destId="{E5B68E2B-355B-4440-B36B-781EC1B6AEAA}" srcOrd="0" destOrd="0" presId="urn:microsoft.com/office/officeart/2008/layout/LinedList"/>
    <dgm:cxn modelId="{25E279C1-CF9D-5245-AB37-1809B6BE736C}" type="presParOf" srcId="{9029800F-A2FF-E348-AA4F-F5DA134669EA}" destId="{9FDF298B-C4EE-EE40-9590-156EA3EBE986}" srcOrd="1" destOrd="0" presId="urn:microsoft.com/office/officeart/2008/layout/LinedList"/>
    <dgm:cxn modelId="{F183AE0A-9365-4446-B37C-1E5E4857592F}" type="presParOf" srcId="{9029800F-A2FF-E348-AA4F-F5DA134669EA}" destId="{06B17EA3-7C01-5F4F-97CD-6063E02A88E8}" srcOrd="2" destOrd="0" presId="urn:microsoft.com/office/officeart/2008/layout/LinedList"/>
    <dgm:cxn modelId="{F77226DF-35F5-4D48-B017-3D76D7432AA8}" type="presParOf" srcId="{DEF466E3-7EB3-F845-A15D-8A753E1E2E69}" destId="{1B71D877-4BF7-0946-B6F2-3123EA7D303C}" srcOrd="2" destOrd="0" presId="urn:microsoft.com/office/officeart/2008/layout/LinedList"/>
    <dgm:cxn modelId="{818A026A-E7C5-C740-9525-ED1EC079A6C8}" type="presParOf" srcId="{DEF466E3-7EB3-F845-A15D-8A753E1E2E69}" destId="{98355E06-F198-B145-9C42-A5A6B2626EEE}" srcOrd="3" destOrd="0" presId="urn:microsoft.com/office/officeart/2008/layout/LinedList"/>
    <dgm:cxn modelId="{6FB73C0B-E9A9-414C-91F6-3850FB96DDDF}" type="presParOf" srcId="{DEF466E3-7EB3-F845-A15D-8A753E1E2E69}" destId="{45B46A69-2B25-B44B-B718-9C5641BB682D}" srcOrd="4" destOrd="0" presId="urn:microsoft.com/office/officeart/2008/layout/LinedList"/>
    <dgm:cxn modelId="{A8739631-AD5B-494F-B57E-8B0D409577BD}" type="presParOf" srcId="{45B46A69-2B25-B44B-B718-9C5641BB682D}" destId="{2EEA5C1F-9C45-C643-9E8B-A1050DDA6EB3}" srcOrd="0" destOrd="0" presId="urn:microsoft.com/office/officeart/2008/layout/LinedList"/>
    <dgm:cxn modelId="{D09C51EE-E6FD-084C-BA9D-4B1AADDE3427}" type="presParOf" srcId="{45B46A69-2B25-B44B-B718-9C5641BB682D}" destId="{E9E2DC0A-4BAD-904E-AEE7-06C53F86BC21}" srcOrd="1" destOrd="0" presId="urn:microsoft.com/office/officeart/2008/layout/LinedList"/>
    <dgm:cxn modelId="{64940391-EB40-1541-BBF0-E951F04AA873}" type="presParOf" srcId="{45B46A69-2B25-B44B-B718-9C5641BB682D}" destId="{875D878A-2071-3E42-82DB-BCFC4A5820DF}" srcOrd="2" destOrd="0" presId="urn:microsoft.com/office/officeart/2008/layout/LinedList"/>
    <dgm:cxn modelId="{0515D9B9-34BB-CD42-88F4-1EBE3476E330}" type="presParOf" srcId="{DEF466E3-7EB3-F845-A15D-8A753E1E2E69}" destId="{D80EB6F7-02F6-184B-A9A2-969B25353F31}" srcOrd="5" destOrd="0" presId="urn:microsoft.com/office/officeart/2008/layout/LinedList"/>
    <dgm:cxn modelId="{698AE1C6-847B-C34B-9101-8BC5DF1D7432}" type="presParOf" srcId="{DEF466E3-7EB3-F845-A15D-8A753E1E2E69}" destId="{BEB9D1F7-B254-AA4A-A730-D32B1F5BCB6A}" srcOrd="6" destOrd="0" presId="urn:microsoft.com/office/officeart/2008/layout/LinedList"/>
    <dgm:cxn modelId="{5B221AAB-6B9F-724C-923D-8EA9E68ECDAF}" type="presParOf" srcId="{DEF466E3-7EB3-F845-A15D-8A753E1E2E69}" destId="{9B2B8BFE-F954-4B44-850D-2B797001B5A6}" srcOrd="7" destOrd="0" presId="urn:microsoft.com/office/officeart/2008/layout/LinedList"/>
    <dgm:cxn modelId="{2457A3D6-B11C-524C-BAA2-AD7D0CADD389}" type="presParOf" srcId="{9B2B8BFE-F954-4B44-850D-2B797001B5A6}" destId="{3352DDF7-5C7D-204B-BCCA-AF4410FA03AE}" srcOrd="0" destOrd="0" presId="urn:microsoft.com/office/officeart/2008/layout/LinedList"/>
    <dgm:cxn modelId="{8ED99D3E-D0F1-8644-AF0A-BF10FBC6136C}" type="presParOf" srcId="{9B2B8BFE-F954-4B44-850D-2B797001B5A6}" destId="{3E7C737A-A19B-174A-AF84-DBAD83DED834}" srcOrd="1" destOrd="0" presId="urn:microsoft.com/office/officeart/2008/layout/LinedList"/>
    <dgm:cxn modelId="{FE6ECE68-D36F-9547-9EA1-71CA0BE35FEE}" type="presParOf" srcId="{9B2B8BFE-F954-4B44-850D-2B797001B5A6}" destId="{AB030827-F29B-2C41-9148-B4CE9485616A}" srcOrd="2" destOrd="0" presId="urn:microsoft.com/office/officeart/2008/layout/LinedList"/>
    <dgm:cxn modelId="{7D537657-2A96-8348-9CBD-5D53C1C0E17F}" type="presParOf" srcId="{DEF466E3-7EB3-F845-A15D-8A753E1E2E69}" destId="{49E45691-BF28-7342-AADF-F631BFB05C79}" srcOrd="8" destOrd="0" presId="urn:microsoft.com/office/officeart/2008/layout/LinedList"/>
    <dgm:cxn modelId="{BFB15853-7BCB-CC40-A0AB-AF4D2BFD35D4}" type="presParOf" srcId="{DEF466E3-7EB3-F845-A15D-8A753E1E2E69}" destId="{34D92430-E91E-1841-B70F-3ED9BDACC6DC}"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FCBCF-DC49-6B4D-9FF1-E11837A3AF71}">
      <dsp:nvSpPr>
        <dsp:cNvPr id="0" name=""/>
        <dsp:cNvSpPr/>
      </dsp:nvSpPr>
      <dsp:spPr>
        <a:xfrm>
          <a:off x="0" y="1819"/>
          <a:ext cx="100583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FE659CB7-55F6-4145-8C7B-4406EFFABC50}">
      <dsp:nvSpPr>
        <dsp:cNvPr id="0" name=""/>
        <dsp:cNvSpPr/>
      </dsp:nvSpPr>
      <dsp:spPr>
        <a:xfrm>
          <a:off x="0" y="1819"/>
          <a:ext cx="10058399" cy="1240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l" defTabSz="2355850">
            <a:lnSpc>
              <a:spcPct val="100000"/>
            </a:lnSpc>
            <a:spcBef>
              <a:spcPct val="0"/>
            </a:spcBef>
            <a:spcAft>
              <a:spcPct val="35000"/>
            </a:spcAft>
            <a:buNone/>
          </a:pPr>
          <a:r>
            <a:rPr lang="en-US" sz="5300" kern="1200"/>
            <a:t>Reasoners</a:t>
          </a:r>
        </a:p>
      </dsp:txBody>
      <dsp:txXfrm>
        <a:off x="0" y="1819"/>
        <a:ext cx="10058399" cy="1240657"/>
      </dsp:txXfrm>
    </dsp:sp>
    <dsp:sp modelId="{6A215A69-A4EC-5540-8490-6B146198EFE7}">
      <dsp:nvSpPr>
        <dsp:cNvPr id="0" name=""/>
        <dsp:cNvSpPr/>
      </dsp:nvSpPr>
      <dsp:spPr>
        <a:xfrm>
          <a:off x="0" y="1242477"/>
          <a:ext cx="1005839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90EFEE3-8E06-8341-8471-F7EAED255D68}">
      <dsp:nvSpPr>
        <dsp:cNvPr id="0" name=""/>
        <dsp:cNvSpPr/>
      </dsp:nvSpPr>
      <dsp:spPr>
        <a:xfrm>
          <a:off x="0" y="1242477"/>
          <a:ext cx="10058399" cy="1240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l" defTabSz="2355850">
            <a:lnSpc>
              <a:spcPct val="100000"/>
            </a:lnSpc>
            <a:spcBef>
              <a:spcPct val="0"/>
            </a:spcBef>
            <a:spcAft>
              <a:spcPct val="35000"/>
            </a:spcAft>
            <a:buNone/>
          </a:pPr>
          <a:r>
            <a:rPr lang="en-US" sz="5300" kern="1200"/>
            <a:t>Visual Analytics</a:t>
          </a:r>
        </a:p>
      </dsp:txBody>
      <dsp:txXfrm>
        <a:off x="0" y="1242477"/>
        <a:ext cx="10058399" cy="1240657"/>
      </dsp:txXfrm>
    </dsp:sp>
    <dsp:sp modelId="{1A49D2A6-EED6-4145-925F-EE6FF6157E79}">
      <dsp:nvSpPr>
        <dsp:cNvPr id="0" name=""/>
        <dsp:cNvSpPr/>
      </dsp:nvSpPr>
      <dsp:spPr>
        <a:xfrm>
          <a:off x="0" y="2483134"/>
          <a:ext cx="10058399"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A9A466D-69DB-704D-9236-624836B7B740}">
      <dsp:nvSpPr>
        <dsp:cNvPr id="0" name=""/>
        <dsp:cNvSpPr/>
      </dsp:nvSpPr>
      <dsp:spPr>
        <a:xfrm>
          <a:off x="0" y="2483134"/>
          <a:ext cx="10058399" cy="1240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930" tIns="201930" rIns="201930" bIns="201930" numCol="1" spcCol="1270" anchor="t" anchorCtr="0">
          <a:noAutofit/>
        </a:bodyPr>
        <a:lstStyle/>
        <a:p>
          <a:pPr marL="0" lvl="0" indent="0" algn="l" defTabSz="2355850">
            <a:lnSpc>
              <a:spcPct val="100000"/>
            </a:lnSpc>
            <a:spcBef>
              <a:spcPct val="0"/>
            </a:spcBef>
            <a:spcAft>
              <a:spcPct val="35000"/>
            </a:spcAft>
            <a:buNone/>
          </a:pPr>
          <a:r>
            <a:rPr lang="en-US" sz="5300" kern="1200"/>
            <a:t>Network Science Approach</a:t>
          </a:r>
        </a:p>
      </dsp:txBody>
      <dsp:txXfrm>
        <a:off x="0" y="2483134"/>
        <a:ext cx="10058399" cy="12406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68FD5-1766-874E-9079-08B8E7209C63}">
      <dsp:nvSpPr>
        <dsp:cNvPr id="0" name=""/>
        <dsp:cNvSpPr/>
      </dsp:nvSpPr>
      <dsp:spPr>
        <a:xfrm>
          <a:off x="0" y="0"/>
          <a:ext cx="590618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41B380-FC11-B34D-9685-05157BC12FD6}">
      <dsp:nvSpPr>
        <dsp:cNvPr id="0" name=""/>
        <dsp:cNvSpPr/>
      </dsp:nvSpPr>
      <dsp:spPr>
        <a:xfrm>
          <a:off x="0" y="0"/>
          <a:ext cx="1181236" cy="2615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defRPr b="1"/>
          </a:pPr>
          <a:endParaRPr lang="en-US" sz="6500" kern="1200" dirty="0"/>
        </a:p>
      </dsp:txBody>
      <dsp:txXfrm>
        <a:off x="0" y="0"/>
        <a:ext cx="1181236" cy="2615359"/>
      </dsp:txXfrm>
    </dsp:sp>
    <dsp:sp modelId="{229BBD7E-4EA1-CE42-818C-9A87D887ECE2}">
      <dsp:nvSpPr>
        <dsp:cNvPr id="0" name=""/>
        <dsp:cNvSpPr/>
      </dsp:nvSpPr>
      <dsp:spPr>
        <a:xfrm>
          <a:off x="1269828" y="24646"/>
          <a:ext cx="4636352" cy="49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Igraph</a:t>
          </a:r>
        </a:p>
      </dsp:txBody>
      <dsp:txXfrm>
        <a:off x="1269828" y="24646"/>
        <a:ext cx="4636352" cy="492933"/>
      </dsp:txXfrm>
    </dsp:sp>
    <dsp:sp modelId="{94EB0720-465F-824B-88DE-06336EEA19C7}">
      <dsp:nvSpPr>
        <dsp:cNvPr id="0" name=""/>
        <dsp:cNvSpPr/>
      </dsp:nvSpPr>
      <dsp:spPr>
        <a:xfrm>
          <a:off x="1181236" y="517580"/>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B67A94-98C5-F848-B606-89687B9C8CEE}">
      <dsp:nvSpPr>
        <dsp:cNvPr id="0" name=""/>
        <dsp:cNvSpPr/>
      </dsp:nvSpPr>
      <dsp:spPr>
        <a:xfrm>
          <a:off x="1269828" y="542227"/>
          <a:ext cx="4636352" cy="49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ggnetwork</a:t>
          </a:r>
        </a:p>
      </dsp:txBody>
      <dsp:txXfrm>
        <a:off x="1269828" y="542227"/>
        <a:ext cx="4636352" cy="492933"/>
      </dsp:txXfrm>
    </dsp:sp>
    <dsp:sp modelId="{E8364A88-55B7-4B48-9177-D636F5FBB774}">
      <dsp:nvSpPr>
        <dsp:cNvPr id="0" name=""/>
        <dsp:cNvSpPr/>
      </dsp:nvSpPr>
      <dsp:spPr>
        <a:xfrm>
          <a:off x="1181236" y="1035161"/>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F8DB2F-B818-7340-9E49-386404AF775F}">
      <dsp:nvSpPr>
        <dsp:cNvPr id="0" name=""/>
        <dsp:cNvSpPr/>
      </dsp:nvSpPr>
      <dsp:spPr>
        <a:xfrm>
          <a:off x="1269828" y="1059807"/>
          <a:ext cx="4636352" cy="49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Network</a:t>
          </a:r>
        </a:p>
      </dsp:txBody>
      <dsp:txXfrm>
        <a:off x="1269828" y="1059807"/>
        <a:ext cx="4636352" cy="492933"/>
      </dsp:txXfrm>
    </dsp:sp>
    <dsp:sp modelId="{8E20BA38-8DCD-9A4B-8D00-32A60B46E0E4}">
      <dsp:nvSpPr>
        <dsp:cNvPr id="0" name=""/>
        <dsp:cNvSpPr/>
      </dsp:nvSpPr>
      <dsp:spPr>
        <a:xfrm>
          <a:off x="1181236" y="1552741"/>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9051D4-362E-2C4D-9173-6BF182D41BC0}">
      <dsp:nvSpPr>
        <dsp:cNvPr id="0" name=""/>
        <dsp:cNvSpPr/>
      </dsp:nvSpPr>
      <dsp:spPr>
        <a:xfrm>
          <a:off x="1269828" y="1577388"/>
          <a:ext cx="4636352" cy="49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SNA</a:t>
          </a:r>
        </a:p>
      </dsp:txBody>
      <dsp:txXfrm>
        <a:off x="1269828" y="1577388"/>
        <a:ext cx="4636352" cy="492933"/>
      </dsp:txXfrm>
    </dsp:sp>
    <dsp:sp modelId="{023464F8-221D-2543-B7DB-050CA9EA3DA2}">
      <dsp:nvSpPr>
        <dsp:cNvPr id="0" name=""/>
        <dsp:cNvSpPr/>
      </dsp:nvSpPr>
      <dsp:spPr>
        <a:xfrm>
          <a:off x="1181236" y="2070322"/>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FCDF8A-3269-0648-A39E-6127A02A8603}">
      <dsp:nvSpPr>
        <dsp:cNvPr id="0" name=""/>
        <dsp:cNvSpPr/>
      </dsp:nvSpPr>
      <dsp:spPr>
        <a:xfrm>
          <a:off x="1269828" y="2094968"/>
          <a:ext cx="4636352" cy="49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err="1"/>
            <a:t>visNetwork</a:t>
          </a:r>
          <a:endParaRPr lang="en-US" sz="2200" kern="1200" dirty="0"/>
        </a:p>
      </dsp:txBody>
      <dsp:txXfrm>
        <a:off x="1269828" y="2094968"/>
        <a:ext cx="4636352" cy="492933"/>
      </dsp:txXfrm>
    </dsp:sp>
    <dsp:sp modelId="{61DF7A61-51BE-9248-98C3-425C7B006C8D}">
      <dsp:nvSpPr>
        <dsp:cNvPr id="0" name=""/>
        <dsp:cNvSpPr/>
      </dsp:nvSpPr>
      <dsp:spPr>
        <a:xfrm>
          <a:off x="1181236" y="2587902"/>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6039A8-2A85-0944-B490-70432EA91B16}">
      <dsp:nvSpPr>
        <dsp:cNvPr id="0" name=""/>
        <dsp:cNvSpPr/>
      </dsp:nvSpPr>
      <dsp:spPr>
        <a:xfrm>
          <a:off x="0" y="2615359"/>
          <a:ext cx="590618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47E30D-2DF8-DC4C-BFC9-4031B470432A}">
      <dsp:nvSpPr>
        <dsp:cNvPr id="0" name=""/>
        <dsp:cNvSpPr/>
      </dsp:nvSpPr>
      <dsp:spPr>
        <a:xfrm>
          <a:off x="0" y="2615359"/>
          <a:ext cx="1181236" cy="2615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defRPr b="1"/>
          </a:pPr>
          <a:endParaRPr lang="en-US" sz="6500" kern="1200" dirty="0"/>
        </a:p>
      </dsp:txBody>
      <dsp:txXfrm>
        <a:off x="0" y="2615359"/>
        <a:ext cx="1181236" cy="2615359"/>
      </dsp:txXfrm>
    </dsp:sp>
    <dsp:sp modelId="{9FDF298B-C4EE-EE40-9590-156EA3EBE986}">
      <dsp:nvSpPr>
        <dsp:cNvPr id="0" name=""/>
        <dsp:cNvSpPr/>
      </dsp:nvSpPr>
      <dsp:spPr>
        <a:xfrm>
          <a:off x="1269828" y="2656223"/>
          <a:ext cx="4636352" cy="817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D3js</a:t>
          </a:r>
        </a:p>
      </dsp:txBody>
      <dsp:txXfrm>
        <a:off x="1269828" y="2656223"/>
        <a:ext cx="4636352" cy="817299"/>
      </dsp:txXfrm>
    </dsp:sp>
    <dsp:sp modelId="{1B71D877-4BF7-0946-B6F2-3123EA7D303C}">
      <dsp:nvSpPr>
        <dsp:cNvPr id="0" name=""/>
        <dsp:cNvSpPr/>
      </dsp:nvSpPr>
      <dsp:spPr>
        <a:xfrm>
          <a:off x="1181236" y="3473523"/>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E2DC0A-4BAD-904E-AEE7-06C53F86BC21}">
      <dsp:nvSpPr>
        <dsp:cNvPr id="0" name=""/>
        <dsp:cNvSpPr/>
      </dsp:nvSpPr>
      <dsp:spPr>
        <a:xfrm>
          <a:off x="1269828" y="3514388"/>
          <a:ext cx="4636352" cy="817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Threejs</a:t>
          </a:r>
        </a:p>
      </dsp:txBody>
      <dsp:txXfrm>
        <a:off x="1269828" y="3514388"/>
        <a:ext cx="4636352" cy="817299"/>
      </dsp:txXfrm>
    </dsp:sp>
    <dsp:sp modelId="{D80EB6F7-02F6-184B-A9A2-969B25353F31}">
      <dsp:nvSpPr>
        <dsp:cNvPr id="0" name=""/>
        <dsp:cNvSpPr/>
      </dsp:nvSpPr>
      <dsp:spPr>
        <a:xfrm>
          <a:off x="1181236" y="4331688"/>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7C737A-A19B-174A-AF84-DBAD83DED834}">
      <dsp:nvSpPr>
        <dsp:cNvPr id="0" name=""/>
        <dsp:cNvSpPr/>
      </dsp:nvSpPr>
      <dsp:spPr>
        <a:xfrm>
          <a:off x="1269828" y="4372553"/>
          <a:ext cx="4636352" cy="817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ngraph</a:t>
          </a:r>
        </a:p>
      </dsp:txBody>
      <dsp:txXfrm>
        <a:off x="1269828" y="4372553"/>
        <a:ext cx="4636352" cy="817299"/>
      </dsp:txXfrm>
    </dsp:sp>
    <dsp:sp modelId="{49E45691-BF28-7342-AADF-F631BFB05C79}">
      <dsp:nvSpPr>
        <dsp:cNvPr id="0" name=""/>
        <dsp:cNvSpPr/>
      </dsp:nvSpPr>
      <dsp:spPr>
        <a:xfrm>
          <a:off x="1181236" y="5189853"/>
          <a:ext cx="4724944" cy="0"/>
        </a:xfrm>
        <a:prstGeom prst="line">
          <a:avLst/>
        </a:prstGeom>
        <a:solidFill>
          <a:schemeClr val="dk2">
            <a:hueOff val="0"/>
            <a:satOff val="0"/>
            <a:lumOff val="0"/>
            <a:alphaOff val="0"/>
          </a:schemeClr>
        </a:solidFill>
        <a:ln w="12700" cap="flat"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C87A80-421E-E340-9A58-49D0D44C8C9E}" type="datetimeFigureOut">
              <a:rPr lang="en-US" smtClean="0"/>
              <a:t>2/25/20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31C189-F840-9F49-920D-EFF812714E79}" type="slidenum">
              <a:rPr lang="en-US" smtClean="0"/>
              <a:t>‹#›</a:t>
            </a:fld>
            <a:endParaRPr lang="en-US"/>
          </a:p>
        </p:txBody>
      </p:sp>
    </p:spTree>
    <p:extLst>
      <p:ext uri="{BB962C8B-B14F-4D97-AF65-F5344CB8AC3E}">
        <p14:creationId xmlns:p14="http://schemas.microsoft.com/office/powerpoint/2010/main" val="98473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owardsdatascience.com/knowledge-graphs-and-machine-learning-3939b504c7bc"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https://towardsdatascience.com/knowledge-graphs-and-machine-learning-3939b504c7bc</a:t>
            </a:r>
            <a:endParaRPr lang="en-US" dirty="0"/>
          </a:p>
        </p:txBody>
      </p:sp>
      <p:sp>
        <p:nvSpPr>
          <p:cNvPr id="4" name="Slide Number Placeholder 3"/>
          <p:cNvSpPr>
            <a:spLocks noGrp="1"/>
          </p:cNvSpPr>
          <p:nvPr>
            <p:ph type="sldNum" sz="quarter" idx="5"/>
          </p:nvPr>
        </p:nvSpPr>
        <p:spPr/>
        <p:txBody>
          <a:bodyPr/>
          <a:lstStyle/>
          <a:p>
            <a:fld id="{0C31C189-F840-9F49-920D-EFF812714E79}" type="slidenum">
              <a:rPr lang="en-US" smtClean="0"/>
              <a:t>2</a:t>
            </a:fld>
            <a:endParaRPr lang="en-US"/>
          </a:p>
        </p:txBody>
      </p:sp>
    </p:spTree>
    <p:extLst>
      <p:ext uri="{BB962C8B-B14F-4D97-AF65-F5344CB8AC3E}">
        <p14:creationId xmlns:p14="http://schemas.microsoft.com/office/powerpoint/2010/main" val="980017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67" name="Shape 267"/>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To</a:t>
            </a:r>
            <a:r>
              <a:rPr lang="en-GB" sz="1200" b="0" i="0" u="none" strike="noStrike" cap="none" baseline="0" dirty="0">
                <a:solidFill>
                  <a:schemeClr val="dk1"/>
                </a:solidFill>
                <a:latin typeface="Calibri"/>
                <a:ea typeface="Calibri"/>
                <a:cs typeface="Calibri"/>
                <a:sym typeface="Calibri"/>
              </a:rPr>
              <a:t> generate </a:t>
            </a:r>
            <a:r>
              <a:rPr lang="en-GB" sz="1200" b="0" i="0" u="none" strike="noStrike" cap="none" baseline="0">
                <a:solidFill>
                  <a:schemeClr val="dk1"/>
                </a:solidFill>
                <a:latin typeface="Calibri"/>
                <a:ea typeface="Calibri"/>
                <a:cs typeface="Calibri"/>
                <a:sym typeface="Calibri"/>
              </a:rPr>
              <a:t>these candidates, </a:t>
            </a:r>
            <a:r>
              <a:rPr lang="en-GB" sz="1200" b="0" i="0" u="none" strike="noStrike" cap="none">
                <a:solidFill>
                  <a:schemeClr val="dk1"/>
                </a:solidFill>
                <a:latin typeface="Calibri"/>
                <a:ea typeface="Calibri"/>
                <a:cs typeface="Calibri"/>
                <a:sym typeface="Calibri"/>
              </a:rPr>
              <a:t>we </a:t>
            </a:r>
            <a:r>
              <a:rPr lang="en-GB" sz="1200" b="0" i="0" u="none" strike="noStrike" cap="none" dirty="0">
                <a:solidFill>
                  <a:schemeClr val="dk1"/>
                </a:solidFill>
                <a:latin typeface="Calibri"/>
                <a:ea typeface="Calibri"/>
                <a:cs typeface="Calibri"/>
                <a:sym typeface="Calibri"/>
              </a:rPr>
              <a:t>have developed individual rulesets that use compatibility assertions to describe how well the 2 entities work together. </a:t>
            </a:r>
          </a:p>
          <a:p>
            <a:pPr marL="0" marR="0" lvl="0" indent="0" algn="l" rtl="0">
              <a:spcBef>
                <a:spcPts val="0"/>
              </a:spcBef>
              <a:buSzPct val="25000"/>
              <a:buNone/>
            </a:pPr>
            <a:r>
              <a:rPr lang="en-GB" dirty="0"/>
              <a:t>A candidate describes a combination of service, event, physical feature, 1-2 data fields</a:t>
            </a:r>
            <a:r>
              <a:rPr lang="en-GB" sz="1200" b="0" i="0" u="none" strike="noStrike" cap="none" dirty="0">
                <a:solidFill>
                  <a:schemeClr val="dk1"/>
                </a:solidFill>
                <a:latin typeface="Calibri"/>
                <a:ea typeface="Calibri"/>
                <a:cs typeface="Calibri"/>
                <a:sym typeface="Calibri"/>
              </a:rPr>
              <a:t>. </a:t>
            </a:r>
          </a:p>
          <a:p>
            <a:pPr lvl="0" rtl="0">
              <a:spcBef>
                <a:spcPts val="0"/>
              </a:spcBef>
              <a:buClr>
                <a:srgbClr val="000000"/>
              </a:buClr>
              <a:buSzPct val="91666"/>
              <a:buFont typeface="Arial"/>
              <a:buNone/>
            </a:pPr>
            <a:r>
              <a:rPr lang="en-GB" dirty="0"/>
              <a:t>Rules are used to make compatibility assertions about the candidates.</a:t>
            </a:r>
          </a:p>
          <a:p>
            <a:pPr marL="0" marR="0" lvl="0" indent="0" algn="l" rtl="0">
              <a:spcBef>
                <a:spcPts val="0"/>
              </a:spcBef>
              <a:buSzPct val="25000"/>
              <a:buNone/>
            </a:pPr>
            <a:r>
              <a:rPr lang="en-GB" sz="1200" b="0" i="0" u="none" strike="noStrike" cap="none" dirty="0">
                <a:solidFill>
                  <a:schemeClr val="dk1"/>
                </a:solidFill>
                <a:latin typeface="Calibri"/>
                <a:ea typeface="Calibri"/>
                <a:cs typeface="Calibri"/>
                <a:sym typeface="Calibri"/>
              </a:rPr>
              <a:t>Each </a:t>
            </a:r>
            <a:r>
              <a:rPr lang="en-GB" dirty="0"/>
              <a:t>compatibility assertion</a:t>
            </a:r>
            <a:r>
              <a:rPr lang="en-GB" sz="1200" b="0" i="0" u="none" strike="noStrike" cap="none" dirty="0">
                <a:solidFill>
                  <a:schemeClr val="dk1"/>
                </a:solidFill>
                <a:latin typeface="Calibri"/>
                <a:ea typeface="Calibri"/>
                <a:cs typeface="Calibri"/>
                <a:sym typeface="Calibri"/>
              </a:rPr>
              <a:t> value(</a:t>
            </a:r>
            <a:r>
              <a:rPr lang="en-GB" dirty="0"/>
              <a:t>which can be one of 5 values)and  confidence metric(ranged from 0 to 1) pair, </a:t>
            </a:r>
            <a:r>
              <a:rPr lang="en-GB" sz="1200" b="0" i="0" u="none" strike="noStrike" cap="none" dirty="0">
                <a:solidFill>
                  <a:schemeClr val="dk1"/>
                </a:solidFill>
                <a:latin typeface="Calibri"/>
                <a:ea typeface="Calibri"/>
                <a:cs typeface="Calibri"/>
                <a:sym typeface="Calibri"/>
              </a:rPr>
              <a:t> </a:t>
            </a:r>
            <a:r>
              <a:rPr lang="en-GB" dirty="0"/>
              <a:t>is associated with a single candidate.</a:t>
            </a:r>
          </a:p>
          <a:p>
            <a:pPr marL="0" marR="0" lvl="0" indent="0" algn="l" rtl="0">
              <a:spcBef>
                <a:spcPts val="0"/>
              </a:spcBef>
              <a:buSzPct val="25000"/>
              <a:buNone/>
            </a:pPr>
            <a:r>
              <a:rPr lang="en-GB" dirty="0"/>
              <a:t>When the rules are run, we get all of the compatibility assertions for a candidate.</a:t>
            </a:r>
          </a:p>
          <a:p>
            <a:pPr marL="0" marR="0" lvl="0" indent="0" algn="l" rtl="0">
              <a:spcBef>
                <a:spcPts val="0"/>
              </a:spcBef>
              <a:buClr>
                <a:srgbClr val="000000"/>
              </a:buClr>
              <a:buSzPct val="25000"/>
              <a:buFont typeface="Arial"/>
              <a:buNone/>
            </a:pPr>
            <a:r>
              <a:rPr lang="en-GB" dirty="0"/>
              <a:t>Another set of rules look at associations between service, variables, events </a:t>
            </a:r>
            <a:r>
              <a:rPr lang="en-GB" dirty="0" err="1"/>
              <a:t>etc</a:t>
            </a:r>
            <a:r>
              <a:rPr lang="en-GB" dirty="0"/>
              <a:t> and makes a compatibility assertion with the relevance of events related information and visualization services.</a:t>
            </a:r>
          </a:p>
          <a:p>
            <a:pPr marL="0" marR="0" lvl="0" indent="0" algn="l" rtl="0">
              <a:spcBef>
                <a:spcPts val="0"/>
              </a:spcBef>
              <a:buSzPct val="25000"/>
              <a:buNone/>
            </a:pPr>
            <a:r>
              <a:rPr lang="en-GB" dirty="0"/>
              <a:t>We then rank the candidates by p</a:t>
            </a:r>
            <a:r>
              <a:rPr lang="en-GB" sz="1200" b="0" i="0" u="none" strike="noStrike" cap="none" dirty="0">
                <a:solidFill>
                  <a:schemeClr val="dk1"/>
                </a:solidFill>
                <a:latin typeface="Calibri"/>
                <a:ea typeface="Calibri"/>
                <a:cs typeface="Calibri"/>
                <a:sym typeface="Calibri"/>
              </a:rPr>
              <a:t>lugging </a:t>
            </a:r>
            <a:r>
              <a:rPr lang="en-GB" dirty="0"/>
              <a:t>all the assertions</a:t>
            </a:r>
            <a:r>
              <a:rPr lang="en-GB" sz="1200" b="0" i="0" u="none" strike="noStrike" cap="none" dirty="0">
                <a:solidFill>
                  <a:schemeClr val="dk1"/>
                </a:solidFill>
                <a:latin typeface="Calibri"/>
                <a:ea typeface="Calibri"/>
                <a:cs typeface="Calibri"/>
                <a:sym typeface="Calibri"/>
              </a:rPr>
              <a:t> </a:t>
            </a:r>
            <a:r>
              <a:rPr lang="en-GB" dirty="0"/>
              <a:t>and candidates</a:t>
            </a:r>
            <a:r>
              <a:rPr lang="en-GB" sz="1200" b="0" i="0" u="none" strike="noStrike" cap="none" dirty="0">
                <a:solidFill>
                  <a:schemeClr val="dk1"/>
                </a:solidFill>
                <a:latin typeface="Calibri"/>
                <a:ea typeface="Calibri"/>
                <a:cs typeface="Calibri"/>
                <a:sym typeface="Calibri"/>
              </a:rPr>
              <a:t> into our scoring algorithm.</a:t>
            </a:r>
          </a:p>
        </p:txBody>
      </p:sp>
    </p:spTree>
    <p:extLst>
      <p:ext uri="{BB962C8B-B14F-4D97-AF65-F5344CB8AC3E}">
        <p14:creationId xmlns:p14="http://schemas.microsoft.com/office/powerpoint/2010/main" val="1095012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this slide, you can see an example of a rule which state that half-hourly time intervals are ideal to analyze Hurricane and Tropical storm data. </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GB" sz="1200" b="0" i="0" u="none" strike="noStrike" cap="none" smtClean="0">
                <a:solidFill>
                  <a:schemeClr val="dk1"/>
                </a:solidFill>
                <a:latin typeface="Calibri"/>
                <a:ea typeface="Calibri"/>
                <a:cs typeface="Calibri"/>
                <a:sym typeface="Calibri"/>
              </a:rPr>
              <a:t>6</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0429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F3A980A-03C8-2847-8A3F-133C94DE1947}" type="slidenum">
              <a:rPr lang="en-US" altLang="x-none" smtClean="0"/>
              <a:pPr>
                <a:defRPr/>
              </a:pPr>
              <a:t>9</a:t>
            </a:fld>
            <a:endParaRPr lang="en-US" altLang="x-none"/>
          </a:p>
        </p:txBody>
      </p:sp>
    </p:spTree>
    <p:extLst>
      <p:ext uri="{BB962C8B-B14F-4D97-AF65-F5344CB8AC3E}">
        <p14:creationId xmlns:p14="http://schemas.microsoft.com/office/powerpoint/2010/main" val="3236114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is hyperlinked to the web version of VOWL.</a:t>
            </a:r>
          </a:p>
        </p:txBody>
      </p:sp>
      <p:sp>
        <p:nvSpPr>
          <p:cNvPr id="4" name="Slide Number Placeholder 3"/>
          <p:cNvSpPr>
            <a:spLocks noGrp="1"/>
          </p:cNvSpPr>
          <p:nvPr>
            <p:ph type="sldNum" sz="quarter" idx="5"/>
          </p:nvPr>
        </p:nvSpPr>
        <p:spPr/>
        <p:txBody>
          <a:bodyPr/>
          <a:lstStyle/>
          <a:p>
            <a:fld id="{0C31C189-F840-9F49-920D-EFF812714E79}" type="slidenum">
              <a:rPr lang="en-US" smtClean="0"/>
              <a:t>10</a:t>
            </a:fld>
            <a:endParaRPr lang="en-US"/>
          </a:p>
        </p:txBody>
      </p:sp>
    </p:spTree>
    <p:extLst>
      <p:ext uri="{BB962C8B-B14F-4D97-AF65-F5344CB8AC3E}">
        <p14:creationId xmlns:p14="http://schemas.microsoft.com/office/powerpoint/2010/main" val="3014885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the Animal Family Fossil Network, we see more pronounced extinction events. This may help identify previously unknown extinction events. When combined with other analytics methods, we can also quantify these extinction events. </a:t>
            </a:r>
            <a:endParaRPr lang="en-US" dirty="0"/>
          </a:p>
        </p:txBody>
      </p:sp>
      <p:sp>
        <p:nvSpPr>
          <p:cNvPr id="4" name="Slide Number Placeholder 3"/>
          <p:cNvSpPr>
            <a:spLocks noGrp="1"/>
          </p:cNvSpPr>
          <p:nvPr>
            <p:ph type="sldNum" sz="quarter" idx="10"/>
          </p:nvPr>
        </p:nvSpPr>
        <p:spPr/>
        <p:txBody>
          <a:bodyPr/>
          <a:lstStyle/>
          <a:p>
            <a:pPr>
              <a:defRPr/>
            </a:pPr>
            <a:fld id="{1F3A980A-03C8-2847-8A3F-133C94DE1947}" type="slidenum">
              <a:rPr lang="en-US" altLang="x-none" smtClean="0"/>
              <a:pPr>
                <a:defRPr/>
              </a:pPr>
              <a:t>12</a:t>
            </a:fld>
            <a:endParaRPr lang="en-US" altLang="x-none"/>
          </a:p>
        </p:txBody>
      </p:sp>
    </p:spTree>
    <p:extLst>
      <p:ext uri="{BB962C8B-B14F-4D97-AF65-F5344CB8AC3E}">
        <p14:creationId xmlns:p14="http://schemas.microsoft.com/office/powerpoint/2010/main" val="1770317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image for the performance hyperlink. And use it to highlight the how subcommunities can be seen in network layouts. </a:t>
            </a:r>
          </a:p>
        </p:txBody>
      </p:sp>
      <p:sp>
        <p:nvSpPr>
          <p:cNvPr id="4" name="Slide Number Placeholder 3"/>
          <p:cNvSpPr>
            <a:spLocks noGrp="1"/>
          </p:cNvSpPr>
          <p:nvPr>
            <p:ph type="sldNum" sz="quarter" idx="5"/>
          </p:nvPr>
        </p:nvSpPr>
        <p:spPr/>
        <p:txBody>
          <a:bodyPr/>
          <a:lstStyle/>
          <a:p>
            <a:fld id="{0C31C189-F840-9F49-920D-EFF812714E79}" type="slidenum">
              <a:rPr lang="en-US" smtClean="0"/>
              <a:t>13</a:t>
            </a:fld>
            <a:endParaRPr lang="en-US"/>
          </a:p>
        </p:txBody>
      </p:sp>
    </p:spTree>
    <p:extLst>
      <p:ext uri="{BB962C8B-B14F-4D97-AF65-F5344CB8AC3E}">
        <p14:creationId xmlns:p14="http://schemas.microsoft.com/office/powerpoint/2010/main" val="3982084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types of analysis can also be done on larger scales! Here is</a:t>
            </a:r>
            <a:endParaRPr lang="en-US" dirty="0"/>
          </a:p>
        </p:txBody>
      </p:sp>
      <p:sp>
        <p:nvSpPr>
          <p:cNvPr id="4" name="Slide Number Placeholder 3"/>
          <p:cNvSpPr>
            <a:spLocks noGrp="1"/>
          </p:cNvSpPr>
          <p:nvPr>
            <p:ph type="sldNum" sz="quarter" idx="10"/>
          </p:nvPr>
        </p:nvSpPr>
        <p:spPr/>
        <p:txBody>
          <a:bodyPr/>
          <a:lstStyle/>
          <a:p>
            <a:pPr>
              <a:defRPr/>
            </a:pPr>
            <a:fld id="{FE8F8D35-2F5B-9B4B-B015-A625D282DD65}"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252337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pPr>
              <a:defRPr/>
            </a:pPr>
            <a:fld id="{1F3A980A-03C8-2847-8A3F-133C94DE1947}" type="slidenum">
              <a:rPr lang="en-US" altLang="x-none" smtClean="0"/>
              <a:pPr>
                <a:defRPr/>
              </a:pPr>
              <a:t>20</a:t>
            </a:fld>
            <a:endParaRPr lang="en-US" altLang="x-none"/>
          </a:p>
        </p:txBody>
      </p:sp>
    </p:spTree>
    <p:extLst>
      <p:ext uri="{BB962C8B-B14F-4D97-AF65-F5344CB8AC3E}">
        <p14:creationId xmlns:p14="http://schemas.microsoft.com/office/powerpoint/2010/main" val="1671790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CFA713A6-220C-A947-B7F5-769048C0D715}" type="datetimeFigureOut">
              <a:rPr lang="en-US" smtClean="0"/>
              <a:t>2/25/20</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7506B54E-C890-4F4E-9109-061123180892}" type="slidenum">
              <a:rPr lang="en-US" smtClean="0"/>
              <a:t>‹#›</a:t>
            </a:fld>
            <a:endParaRPr lang="en-US"/>
          </a:p>
        </p:txBody>
      </p:sp>
    </p:spTree>
    <p:extLst>
      <p:ext uri="{BB962C8B-B14F-4D97-AF65-F5344CB8AC3E}">
        <p14:creationId xmlns:p14="http://schemas.microsoft.com/office/powerpoint/2010/main" val="47431172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A713A6-220C-A947-B7F5-769048C0D715}" type="datetimeFigureOut">
              <a:rPr lang="en-US" smtClean="0"/>
              <a:t>2/25/20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193836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FA713A6-220C-A947-B7F5-769048C0D715}" type="datetimeFigureOut">
              <a:rPr lang="en-US" smtClean="0"/>
              <a:t>2/25/20</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37035452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A713A6-220C-A947-B7F5-769048C0D715}"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413099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A713A6-220C-A947-B7F5-769048C0D715}" type="datetimeFigureOut">
              <a:rPr lang="en-US" smtClean="0"/>
              <a:t>2/25/20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191584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A713A6-220C-A947-B7F5-769048C0D715}" type="datetimeFigureOut">
              <a:rPr lang="en-US" smtClean="0"/>
              <a:t>2/25/20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536545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A713A6-220C-A947-B7F5-769048C0D715}" type="datetimeFigureOut">
              <a:rPr lang="en-US" smtClean="0"/>
              <a:t>2/25/20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1958188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FA713A6-220C-A947-B7F5-769048C0D715}" type="datetimeFigureOut">
              <a:rPr lang="en-US" smtClean="0"/>
              <a:t>2/25/20</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7506B54E-C890-4F4E-9109-061123180892}"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81366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CFA713A6-220C-A947-B7F5-769048C0D715}" type="datetimeFigureOut">
              <a:rPr lang="en-US" smtClean="0"/>
              <a:t>2/25/20</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7506B54E-C890-4F4E-9109-061123180892}"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3203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713A6-220C-A947-B7F5-769048C0D715}"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171105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A713A6-220C-A947-B7F5-769048C0D715}"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6B54E-C890-4F4E-9109-061123180892}" type="slidenum">
              <a:rPr lang="en-US" smtClean="0"/>
              <a:t>‹#›</a:t>
            </a:fld>
            <a:endParaRPr lang="en-US"/>
          </a:p>
        </p:txBody>
      </p:sp>
    </p:spTree>
    <p:extLst>
      <p:ext uri="{BB962C8B-B14F-4D97-AF65-F5344CB8AC3E}">
        <p14:creationId xmlns:p14="http://schemas.microsoft.com/office/powerpoint/2010/main" val="2295551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415601" y="593366"/>
            <a:ext cx="11360799" cy="763500"/>
          </a:xfrm>
          <a:prstGeom prst="rect">
            <a:avLst/>
          </a:prstGeom>
          <a:noFill/>
          <a:ln>
            <a:noFill/>
          </a:ln>
        </p:spPr>
        <p:txBody>
          <a:bodyPr lIns="91425" tIns="91425" rIns="91425" bIns="91425" anchor="t" anchorCtr="0"/>
          <a:lstStyle>
            <a:lvl1pPr marL="0" marR="0" lvl="0" indent="0" algn="l" rtl="0">
              <a:spcBef>
                <a:spcPts val="0"/>
              </a:spcBef>
              <a:buClr>
                <a:srgbClr val="34495E"/>
              </a:buClr>
              <a:buFont typeface="Arial"/>
              <a:buNone/>
              <a:defRPr sz="4400" b="0" i="0" u="none" strike="noStrike" cap="none">
                <a:solidFill>
                  <a:srgbClr val="34495E"/>
                </a:solidFill>
                <a:latin typeface="Arial"/>
                <a:ea typeface="Arial"/>
                <a:cs typeface="Arial"/>
                <a:sym typeface="A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415601" y="1536634"/>
            <a:ext cx="11360799" cy="4555199"/>
          </a:xfrm>
          <a:prstGeom prst="rect">
            <a:avLst/>
          </a:prstGeom>
          <a:noFill/>
          <a:ln>
            <a:noFill/>
          </a:ln>
        </p:spPr>
        <p:txBody>
          <a:bodyPr lIns="91425" tIns="91425" rIns="91425" bIns="91425" anchor="t" anchorCtr="0"/>
          <a:lstStyle>
            <a:lvl1pPr marL="342900" marR="0" lvl="0" indent="-139700" algn="l" rtl="0">
              <a:spcBef>
                <a:spcPts val="0"/>
              </a:spcBef>
              <a:buClr>
                <a:srgbClr val="393939"/>
              </a:buClr>
              <a:buSzPct val="100000"/>
              <a:buFont typeface="Arial"/>
              <a:buChar char="•"/>
              <a:defRPr sz="3200" b="0" i="0" u="none" strike="noStrike" cap="none">
                <a:solidFill>
                  <a:srgbClr val="393939"/>
                </a:solidFill>
                <a:latin typeface="Helvetica Neue"/>
                <a:ea typeface="Helvetica Neue"/>
                <a:cs typeface="Helvetica Neue"/>
                <a:sym typeface="Helvetica Neue"/>
              </a:defRPr>
            </a:lvl1pPr>
            <a:lvl2pPr marL="742950" marR="0" lvl="1" indent="-107950" algn="l" rtl="0">
              <a:spcBef>
                <a:spcPts val="0"/>
              </a:spcBef>
              <a:buClr>
                <a:srgbClr val="393939"/>
              </a:buClr>
              <a:buSzPct val="100000"/>
              <a:buFont typeface="Arial"/>
              <a:buChar char="–"/>
              <a:defRPr sz="2800" b="0" i="0" u="none" strike="noStrike" cap="none">
                <a:solidFill>
                  <a:srgbClr val="393939"/>
                </a:solidFill>
                <a:latin typeface="Helvetica Neue"/>
                <a:ea typeface="Helvetica Neue"/>
                <a:cs typeface="Helvetica Neue"/>
                <a:sym typeface="Helvetica Neue"/>
              </a:defRPr>
            </a:lvl2pPr>
            <a:lvl3pPr marL="1143000" marR="0" lvl="2" indent="-76200" algn="l" rtl="0">
              <a:spcBef>
                <a:spcPts val="0"/>
              </a:spcBef>
              <a:buClr>
                <a:srgbClr val="8A8A8A"/>
              </a:buClr>
              <a:buSzPct val="100000"/>
              <a:buFont typeface="Arial"/>
              <a:buChar char="•"/>
              <a:defRPr sz="2400" b="0" i="0" u="none" strike="noStrike" cap="none">
                <a:solidFill>
                  <a:srgbClr val="8A8A8A"/>
                </a:solidFill>
                <a:latin typeface="Helvetica Neue"/>
                <a:ea typeface="Helvetica Neue"/>
                <a:cs typeface="Helvetica Neue"/>
                <a:sym typeface="Helvetica Neue"/>
              </a:defRPr>
            </a:lvl3pPr>
            <a:lvl4pPr marL="1600200" marR="0" lvl="3" indent="-101600" algn="l" rtl="0">
              <a:spcBef>
                <a:spcPts val="0"/>
              </a:spcBef>
              <a:buClr>
                <a:srgbClr val="8A8A8A"/>
              </a:buClr>
              <a:buSzPct val="100000"/>
              <a:buFont typeface="Arial"/>
              <a:buChar char="–"/>
              <a:defRPr sz="2000" b="0" i="0" u="none" strike="noStrike" cap="none">
                <a:solidFill>
                  <a:srgbClr val="8A8A8A"/>
                </a:solidFill>
                <a:latin typeface="Helvetica Neue"/>
                <a:ea typeface="Helvetica Neue"/>
                <a:cs typeface="Helvetica Neue"/>
                <a:sym typeface="Helvetica Neue"/>
              </a:defRPr>
            </a:lvl4pPr>
            <a:lvl5pPr marL="2057400" marR="0" lvl="4" indent="-101600" algn="l" rtl="0">
              <a:spcBef>
                <a:spcPts val="0"/>
              </a:spcBef>
              <a:buClr>
                <a:srgbClr val="8A8A8A"/>
              </a:buClr>
              <a:buSzPct val="100000"/>
              <a:buFont typeface="Arial"/>
              <a:buChar char="»"/>
              <a:defRPr sz="2000" b="0" i="0" u="none" strike="noStrike" cap="none">
                <a:solidFill>
                  <a:srgbClr val="8A8A8A"/>
                </a:solidFill>
                <a:latin typeface="Helvetica Neue"/>
                <a:ea typeface="Helvetica Neue"/>
                <a:cs typeface="Helvetica Neue"/>
                <a:sym typeface="Helvetica Neue"/>
              </a:defRPr>
            </a:lvl5pPr>
            <a:lvl6pPr marL="2514600" marR="0" lvl="5" indent="-101600" algn="l" rtl="0">
              <a:spcBef>
                <a:spcPts val="0"/>
              </a:spcBef>
              <a:buClr>
                <a:schemeClr val="dk1"/>
              </a:buClr>
              <a:buSzPct val="100000"/>
              <a:buFont typeface="Arial"/>
              <a:buChar char="•"/>
              <a:defRPr sz="2000" b="0" i="0" u="none" strike="noStrike" cap="none">
                <a:solidFill>
                  <a:schemeClr val="dk1"/>
                </a:solidFill>
                <a:latin typeface="Source Sans Pro"/>
                <a:ea typeface="Source Sans Pro"/>
                <a:cs typeface="Source Sans Pro"/>
                <a:sym typeface="Source Sans Pro"/>
              </a:defRPr>
            </a:lvl6pPr>
            <a:lvl7pPr marL="2971800" marR="0" lvl="6" indent="-101600" algn="l" rtl="0">
              <a:spcBef>
                <a:spcPts val="0"/>
              </a:spcBef>
              <a:buClr>
                <a:schemeClr val="dk1"/>
              </a:buClr>
              <a:buSzPct val="100000"/>
              <a:buFont typeface="Arial"/>
              <a:buChar char="•"/>
              <a:defRPr sz="2000" b="0" i="0" u="none" strike="noStrike" cap="none">
                <a:solidFill>
                  <a:schemeClr val="dk1"/>
                </a:solidFill>
                <a:latin typeface="Source Sans Pro"/>
                <a:ea typeface="Source Sans Pro"/>
                <a:cs typeface="Source Sans Pro"/>
                <a:sym typeface="Source Sans Pro"/>
              </a:defRPr>
            </a:lvl7pPr>
            <a:lvl8pPr marL="3429000" marR="0" lvl="7" indent="-101600" algn="l" rtl="0">
              <a:spcBef>
                <a:spcPts val="0"/>
              </a:spcBef>
              <a:buClr>
                <a:schemeClr val="dk1"/>
              </a:buClr>
              <a:buSzPct val="100000"/>
              <a:buFont typeface="Arial"/>
              <a:buChar char="•"/>
              <a:defRPr sz="2000" b="0" i="0" u="none" strike="noStrike" cap="none">
                <a:solidFill>
                  <a:schemeClr val="dk1"/>
                </a:solidFill>
                <a:latin typeface="Source Sans Pro"/>
                <a:ea typeface="Source Sans Pro"/>
                <a:cs typeface="Source Sans Pro"/>
                <a:sym typeface="Source Sans Pro"/>
              </a:defRPr>
            </a:lvl8pPr>
            <a:lvl9pPr marL="3886200" marR="0" lvl="8" indent="-101600" algn="l" rtl="0">
              <a:spcBef>
                <a:spcPts val="0"/>
              </a:spcBef>
              <a:buClr>
                <a:schemeClr val="dk1"/>
              </a:buClr>
              <a:buSzPct val="100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30" name="Shape 30"/>
          <p:cNvSpPr txBox="1">
            <a:spLocks noGrp="1"/>
          </p:cNvSpPr>
          <p:nvPr>
            <p:ph type="sldNum" idx="12"/>
          </p:nvPr>
        </p:nvSpPr>
        <p:spPr>
          <a:xfrm>
            <a:off x="11296610" y="6217622"/>
            <a:ext cx="731599" cy="524699"/>
          </a:xfrm>
          <a:prstGeom prst="rect">
            <a:avLst/>
          </a:prstGeom>
          <a:noFill/>
          <a:ln>
            <a:noFill/>
          </a:ln>
        </p:spPr>
        <p:txBody>
          <a:bodyPr lIns="91425" tIns="91425" rIns="91425" bIns="91425" anchor="ctr" anchorCtr="0">
            <a:noAutofit/>
          </a:bodyPr>
          <a:lstStyle/>
          <a:p>
            <a:pPr>
              <a:buClr>
                <a:srgbClr val="898989"/>
              </a:buClr>
              <a:buSzPct val="25000"/>
            </a:pPr>
            <a:fld id="{00000000-1234-1234-1234-123412341234}" type="slidenum">
              <a:rPr lang="en-GB" sz="1200" smtClean="0">
                <a:solidFill>
                  <a:srgbClr val="898989"/>
                </a:solidFill>
                <a:latin typeface="Source Sans Pro"/>
                <a:ea typeface="Source Sans Pro"/>
                <a:cs typeface="Source Sans Pro"/>
                <a:sym typeface="Source Sans Pro"/>
              </a:rPr>
              <a:pPr>
                <a:buClr>
                  <a:srgbClr val="898989"/>
                </a:buClr>
                <a:buSzPct val="25000"/>
              </a:pPr>
              <a:t>‹#›</a:t>
            </a:fld>
            <a:endParaRPr lang="en-GB" sz="1200">
              <a:solidFill>
                <a:srgbClr val="898989"/>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010229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FA713A6-220C-A947-B7F5-769048C0D715}" type="datetimeFigureOut">
              <a:rPr lang="en-US" smtClean="0"/>
              <a:t>2/25/20</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506B54E-C890-4F4E-9109-061123180892}" type="slidenum">
              <a:rPr lang="en-US" smtClean="0"/>
              <a:t>‹#›</a:t>
            </a:fld>
            <a:endParaRPr lang="en-US"/>
          </a:p>
        </p:txBody>
      </p:sp>
    </p:spTree>
    <p:extLst>
      <p:ext uri="{BB962C8B-B14F-4D97-AF65-F5344CB8AC3E}">
        <p14:creationId xmlns:p14="http://schemas.microsoft.com/office/powerpoint/2010/main" val="5131223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visualdataweb.de/webvow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dtdi.carnegiescience.edu/sites/all/themes/bootstrap-d7-theme/networks/C/network/C_bipartite_network.html" TargetMode="External"/><Relationship Id="rId2" Type="http://schemas.openxmlformats.org/officeDocument/2006/relationships/hyperlink" Target="https://bl.ocks.org/steveharoz/8c3e2524079a8c440df60c1ab72b5d03" TargetMode="External"/><Relationship Id="rId1" Type="http://schemas.openxmlformats.org/officeDocument/2006/relationships/slideLayout" Target="../slideLayouts/slideLayout2.xml"/><Relationship Id="rId5" Type="http://schemas.openxmlformats.org/officeDocument/2006/relationships/image" Target="../media/image15.tiff"/><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visjs.github.io/vis-network/examples/network/exampleApplications/worldCupPerformance.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diagramLayout" Target="../diagrams/layout2.xml"/><Relationship Id="rId7" Type="http://schemas.openxmlformats.org/officeDocument/2006/relationships/image" Target="../media/image21.tif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hyperlink" Target="https://deeptime.tw.rpi.edu/jupyter/user/6d32485f-bcb8-473e-99fe-66ce2f2a4e44/notebooks/U/U_minerals_deposit_types.ipynb" TargetMode="External"/><Relationship Id="rId2" Type="http://schemas.openxmlformats.org/officeDocument/2006/relationships/hyperlink" Target="https://jupyter.deepcarbon.net/user/anirudhprabhu/notebooks/Code/RFM_Network.ipynb" TargetMode="External"/><Relationship Id="rId1" Type="http://schemas.openxmlformats.org/officeDocument/2006/relationships/slideLayout" Target="../slideLayouts/slideLayout2.xml"/><Relationship Id="rId4" Type="http://schemas.openxmlformats.org/officeDocument/2006/relationships/hyperlink" Target="https://jupyter.deepcarbon.net/user/anirudhprabhu/notebooks/U/U_minerals_deposit_types.ipynb"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p:txBody>
          <a:bodyPr/>
          <a:lstStyle/>
          <a:p>
            <a:pPr algn="ctr"/>
            <a:r>
              <a:rPr lang="en-US" dirty="0"/>
              <a:t>Insights from Knowledge Graphs</a:t>
            </a:r>
          </a:p>
        </p:txBody>
      </p:sp>
      <p:sp>
        <p:nvSpPr>
          <p:cNvPr id="13" name="Subtitle 2">
            <a:extLst>
              <a:ext uri="{FF2B5EF4-FFF2-40B4-BE49-F238E27FC236}">
                <a16:creationId xmlns:a16="http://schemas.microsoft.com/office/drawing/2014/main" id="{75D4126E-E64D-B94F-9916-B69420235073}"/>
              </a:ext>
            </a:extLst>
          </p:cNvPr>
          <p:cNvSpPr txBox="1">
            <a:spLocks/>
          </p:cNvSpPr>
          <p:nvPr/>
        </p:nvSpPr>
        <p:spPr>
          <a:xfrm>
            <a:off x="1066800" y="4190401"/>
            <a:ext cx="9410700" cy="155559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rPr>
              <a:t>Anirudh Prabhu,</a:t>
            </a:r>
          </a:p>
          <a:p>
            <a:pPr marL="0" indent="0" algn="ctr">
              <a:buNone/>
            </a:pPr>
            <a:r>
              <a:rPr lang="en-US" sz="2400" dirty="0">
                <a:solidFill>
                  <a:srgbClr val="FFFFFF"/>
                </a:solidFill>
              </a:rPr>
              <a:t> Keck Deep Time Data Infrastructure Team </a:t>
            </a:r>
          </a:p>
          <a:p>
            <a:pPr marL="0" indent="0" algn="ctr">
              <a:buNone/>
            </a:pPr>
            <a:r>
              <a:rPr lang="en-US" sz="2400" dirty="0">
                <a:solidFill>
                  <a:srgbClr val="FFFFFF"/>
                </a:solidFill>
              </a:rPr>
              <a:t>and the Deep Carbon Observatory Data Science Team</a:t>
            </a:r>
          </a:p>
          <a:p>
            <a:pPr marL="0" indent="0" algn="ctr">
              <a:buNone/>
            </a:pPr>
            <a:r>
              <a:rPr lang="en-US" sz="2400" dirty="0">
                <a:solidFill>
                  <a:srgbClr val="FFFFFF"/>
                </a:solidFill>
              </a:rPr>
              <a:t>@Anirudh_14</a:t>
            </a:r>
          </a:p>
          <a:p>
            <a:pPr marL="0" indent="0" algn="ctr">
              <a:buNone/>
            </a:pPr>
            <a:endParaRPr lang="en-US" sz="2400" dirty="0">
              <a:solidFill>
                <a:srgbClr val="FFFFFF"/>
              </a:solidFill>
            </a:endParaRPr>
          </a:p>
        </p:txBody>
      </p:sp>
      <p:pic>
        <p:nvPicPr>
          <p:cNvPr id="6" name="Picture 3" descr="lgpsealm.eps">
            <a:extLst>
              <a:ext uri="{FF2B5EF4-FFF2-40B4-BE49-F238E27FC236}">
                <a16:creationId xmlns:a16="http://schemas.microsoft.com/office/drawing/2014/main" id="{FF6EC79C-1FD8-9349-8878-4928315BED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51038" y="267150"/>
            <a:ext cx="875850" cy="87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C2DA398-B0A3-ED49-95E2-9973F7C3D6D6}"/>
              </a:ext>
            </a:extLst>
          </p:cNvPr>
          <p:cNvPicPr>
            <a:picLocks noChangeAspect="1"/>
          </p:cNvPicPr>
          <p:nvPr/>
        </p:nvPicPr>
        <p:blipFill>
          <a:blip r:embed="rId4"/>
          <a:stretch>
            <a:fillRect/>
          </a:stretch>
        </p:blipFill>
        <p:spPr>
          <a:xfrm>
            <a:off x="265112" y="267150"/>
            <a:ext cx="1219200" cy="609600"/>
          </a:xfrm>
          <a:prstGeom prst="rect">
            <a:avLst/>
          </a:prstGeom>
        </p:spPr>
      </p:pic>
    </p:spTree>
    <p:extLst>
      <p:ext uri="{BB962C8B-B14F-4D97-AF65-F5344CB8AC3E}">
        <p14:creationId xmlns:p14="http://schemas.microsoft.com/office/powerpoint/2010/main" val="337537822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A00C-4A7A-364E-8128-2A1C55336AF9}"/>
              </a:ext>
            </a:extLst>
          </p:cNvPr>
          <p:cNvSpPr>
            <a:spLocks noGrp="1"/>
          </p:cNvSpPr>
          <p:nvPr>
            <p:ph type="title"/>
          </p:nvPr>
        </p:nvSpPr>
        <p:spPr>
          <a:xfrm>
            <a:off x="674236" y="914400"/>
            <a:ext cx="3745363" cy="4182533"/>
          </a:xfrm>
          <a:prstGeom prst="ellipse">
            <a:avLst/>
          </a:prstGeom>
        </p:spPr>
        <p:txBody>
          <a:bodyPr vert="horz" lIns="91440" tIns="45720" rIns="91440" bIns="45720" rtlCol="0" anchor="b">
            <a:normAutofit/>
          </a:bodyPr>
          <a:lstStyle/>
          <a:p>
            <a:pPr algn="ctr"/>
            <a:r>
              <a:rPr lang="en-US" kern="1200" dirty="0">
                <a:solidFill>
                  <a:schemeClr val="tx1"/>
                </a:solidFill>
                <a:latin typeface="+mj-lt"/>
                <a:ea typeface="+mj-ea"/>
                <a:cs typeface="+mj-cs"/>
              </a:rPr>
              <a:t>What are insights?</a:t>
            </a:r>
          </a:p>
        </p:txBody>
      </p:sp>
      <p:pic>
        <p:nvPicPr>
          <p:cNvPr id="5" name="Picture 4">
            <a:extLst>
              <a:ext uri="{FF2B5EF4-FFF2-40B4-BE49-F238E27FC236}">
                <a16:creationId xmlns:a16="http://schemas.microsoft.com/office/drawing/2014/main" id="{76A9BD32-0F97-0C48-8474-E62514B96377}"/>
              </a:ext>
            </a:extLst>
          </p:cNvPr>
          <p:cNvPicPr>
            <a:picLocks noChangeAspect="1"/>
          </p:cNvPicPr>
          <p:nvPr/>
        </p:nvPicPr>
        <p:blipFill>
          <a:blip r:embed="rId3"/>
          <a:stretch>
            <a:fillRect/>
          </a:stretch>
        </p:blipFill>
        <p:spPr>
          <a:xfrm>
            <a:off x="4556502" y="616517"/>
            <a:ext cx="7150865" cy="5398903"/>
          </a:xfrm>
          <a:prstGeom prst="rect">
            <a:avLst/>
          </a:prstGeom>
        </p:spPr>
      </p:pic>
    </p:spTree>
    <p:extLst>
      <p:ext uri="{BB962C8B-B14F-4D97-AF65-F5344CB8AC3E}">
        <p14:creationId xmlns:p14="http://schemas.microsoft.com/office/powerpoint/2010/main" val="3800755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40FF-3C6F-0D42-BC22-18352F5FC54B}"/>
              </a:ext>
            </a:extLst>
          </p:cNvPr>
          <p:cNvSpPr>
            <a:spLocks noGrp="1"/>
          </p:cNvSpPr>
          <p:nvPr>
            <p:ph type="title"/>
          </p:nvPr>
        </p:nvSpPr>
        <p:spPr>
          <a:xfrm>
            <a:off x="1066800" y="642594"/>
            <a:ext cx="10058400" cy="1371600"/>
          </a:xfrm>
        </p:spPr>
        <p:txBody>
          <a:bodyPr>
            <a:normAutofit/>
          </a:bodyPr>
          <a:lstStyle/>
          <a:p>
            <a:pPr algn="ctr"/>
            <a:r>
              <a:rPr lang="en-US" dirty="0"/>
              <a:t>How do we gain insights?</a:t>
            </a:r>
          </a:p>
        </p:txBody>
      </p:sp>
      <p:graphicFrame>
        <p:nvGraphicFramePr>
          <p:cNvPr id="22" name="Content Placeholder 2">
            <a:extLst>
              <a:ext uri="{FF2B5EF4-FFF2-40B4-BE49-F238E27FC236}">
                <a16:creationId xmlns:a16="http://schemas.microsoft.com/office/drawing/2014/main" id="{CD2DE1A3-875A-4457-9ABA-33B46D9A0361}"/>
              </a:ext>
            </a:extLst>
          </p:cNvPr>
          <p:cNvGraphicFramePr>
            <a:graphicFrameLocks noGrp="1"/>
          </p:cNvGraphicFramePr>
          <p:nvPr>
            <p:ph idx="1"/>
            <p:extLst>
              <p:ext uri="{D42A27DB-BD31-4B8C-83A1-F6EECF244321}">
                <p14:modId xmlns:p14="http://schemas.microsoft.com/office/powerpoint/2010/main" val="2547119471"/>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928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a:xfrm>
            <a:off x="6746628" y="1783959"/>
            <a:ext cx="4645250" cy="2246174"/>
          </a:xfrm>
        </p:spPr>
        <p:txBody>
          <a:bodyPr vert="horz" lIns="91440" tIns="45720" rIns="91440" bIns="45720" rtlCol="0" anchor="b">
            <a:normAutofit/>
          </a:bodyPr>
          <a:lstStyle/>
          <a:p>
            <a:r>
              <a:rPr lang="en-US" sz="6000" dirty="0"/>
              <a:t>Reasoners</a:t>
            </a:r>
          </a:p>
        </p:txBody>
      </p:sp>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srcRect l="21360" r="29229"/>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16908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5" name="Title 1">
            <a:extLst>
              <a:ext uri="{FF2B5EF4-FFF2-40B4-BE49-F238E27FC236}">
                <a16:creationId xmlns:a16="http://schemas.microsoft.com/office/drawing/2014/main" id="{B973FF98-E564-A14F-8B87-EB709C285DFB}"/>
              </a:ext>
            </a:extLst>
          </p:cNvPr>
          <p:cNvSpPr>
            <a:spLocks noGrp="1"/>
          </p:cNvSpPr>
          <p:nvPr>
            <p:ph type="title"/>
          </p:nvPr>
        </p:nvSpPr>
        <p:spPr>
          <a:xfrm>
            <a:off x="1344213" y="0"/>
            <a:ext cx="9448800" cy="1811867"/>
          </a:xfrm>
        </p:spPr>
        <p:txBody>
          <a:bodyPr vert="horz" lIns="91440" tIns="45720" rIns="91440" bIns="45720" rtlCol="0" anchor="ctr">
            <a:normAutofit/>
          </a:bodyPr>
          <a:lstStyle/>
          <a:p>
            <a:pPr algn="ctr">
              <a:lnSpc>
                <a:spcPct val="83000"/>
              </a:lnSpc>
              <a:spcBef>
                <a:spcPct val="0"/>
              </a:spcBef>
            </a:pPr>
            <a:r>
              <a:rPr lang="en-US" sz="4800" cap="all" spc="-100" dirty="0">
                <a:solidFill>
                  <a:schemeClr val="tx1"/>
                </a:solidFill>
                <a:latin typeface="+mj-lt"/>
                <a:ea typeface="+mn-ea"/>
                <a:cs typeface="+mn-cs"/>
              </a:rPr>
              <a:t>Ontology</a:t>
            </a:r>
          </a:p>
        </p:txBody>
      </p:sp>
      <p:pic>
        <p:nvPicPr>
          <p:cNvPr id="270" name="Shape 270"/>
          <p:cNvPicPr preferRelativeResize="0"/>
          <p:nvPr/>
        </p:nvPicPr>
        <p:blipFill rotWithShape="1">
          <a:blip r:embed="rId3"/>
          <a:stretch/>
        </p:blipFill>
        <p:spPr>
          <a:xfrm>
            <a:off x="2861459" y="1359972"/>
            <a:ext cx="6909386" cy="5182039"/>
          </a:xfrm>
          <a:prstGeom prst="rect">
            <a:avLst/>
          </a:prstGeom>
          <a:noFill/>
        </p:spPr>
      </p:pic>
      <p:sp>
        <p:nvSpPr>
          <p:cNvPr id="2" name="Slide Number Placeholder 1"/>
          <p:cNvSpPr>
            <a:spLocks noGrp="1"/>
          </p:cNvSpPr>
          <p:nvPr>
            <p:ph type="sldNum" idx="12"/>
          </p:nvPr>
        </p:nvSpPr>
        <p:spPr>
          <a:xfrm>
            <a:off x="10793013" y="6392314"/>
            <a:ext cx="1005840" cy="228600"/>
          </a:xfrm>
        </p:spPr>
        <p:txBody>
          <a:bodyPr vert="horz" lIns="91440" tIns="45720" rIns="91440" bIns="45720" rtlCol="0" anchor="b">
            <a:normAutofit/>
          </a:bodyPr>
          <a:lstStyle/>
          <a:p>
            <a:pPr defTabSz="914400">
              <a:lnSpc>
                <a:spcPct val="90000"/>
              </a:lnSpc>
              <a:spcAft>
                <a:spcPts val="600"/>
              </a:spcAft>
              <a:buClr>
                <a:srgbClr val="898989"/>
              </a:buClr>
              <a:buSzPct val="25000"/>
            </a:pPr>
            <a:fld id="{00000000-1234-1234-1234-123412341234}" type="slidenum">
              <a:rPr lang="en-US">
                <a:solidFill>
                  <a:srgbClr val="FFFFFF"/>
                </a:solidFill>
                <a:sym typeface="Source Sans Pro"/>
              </a:rPr>
              <a:pPr defTabSz="914400">
                <a:lnSpc>
                  <a:spcPct val="90000"/>
                </a:lnSpc>
                <a:spcAft>
                  <a:spcPts val="600"/>
                </a:spcAft>
                <a:buClr>
                  <a:srgbClr val="898989"/>
                </a:buClr>
                <a:buSzPct val="25000"/>
              </a:pPr>
              <a:t>5</a:t>
            </a:fld>
            <a:endParaRPr lang="en-US">
              <a:solidFill>
                <a:srgbClr val="FFFFFF"/>
              </a:solidFill>
              <a:sym typeface="Source Sans Pro"/>
            </a:endParaRPr>
          </a:p>
        </p:txBody>
      </p:sp>
    </p:spTree>
    <p:extLst>
      <p:ext uri="{BB962C8B-B14F-4D97-AF65-F5344CB8AC3E}">
        <p14:creationId xmlns:p14="http://schemas.microsoft.com/office/powerpoint/2010/main" val="2381138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Rules Engine – Apache Jena Example</a:t>
            </a:r>
          </a:p>
        </p:txBody>
      </p:sp>
      <p:sp>
        <p:nvSpPr>
          <p:cNvPr id="4" name="Shape 233"/>
          <p:cNvSpPr txBox="1">
            <a:spLocks noGrp="1"/>
          </p:cNvSpPr>
          <p:nvPr>
            <p:ph type="body" idx="1"/>
          </p:nvPr>
        </p:nvSpPr>
        <p:spPr bwMode="auto">
          <a:xfrm>
            <a:off x="1337733" y="2037910"/>
            <a:ext cx="8495077" cy="3988741"/>
          </a:xfrm>
          <a:prstGeom prst="rect">
            <a:avLst/>
          </a:prstGeom>
          <a:noFill/>
          <a:ln w="12700">
            <a:noFill/>
            <a:miter lim="800000"/>
            <a:headEnd/>
            <a:tailEnd/>
          </a:ln>
        </p:spPr>
        <p:txBody>
          <a:bodyPr vert="horz" wrap="square" lIns="91425" tIns="91425" rIns="91425" bIns="91425" numCol="1" rtlCol="0" anchor="t" anchorCtr="0" compatLnSpc="1">
            <a:prstTxWarp prst="textNoShape">
              <a:avLst/>
            </a:prstTxWarp>
            <a:noAutofit/>
          </a:bodyPr>
          <a:lstStyle>
            <a:lvl1pPr marL="1545324" indent="-1538128" algn="l" rtl="0" eaLnBrk="0" fontAlgn="base" hangingPunct="0">
              <a:spcBef>
                <a:spcPts val="3472"/>
              </a:spcBef>
              <a:spcAft>
                <a:spcPct val="0"/>
              </a:spcAft>
              <a:buSzPct val="100000"/>
              <a:buFont typeface="Times" pitchFamily="-108" charset="0"/>
              <a:buChar char="•"/>
              <a:defRPr sz="14317">
                <a:solidFill>
                  <a:schemeClr val="tx1"/>
                </a:solidFill>
                <a:latin typeface="+mn-lt"/>
                <a:ea typeface="+mn-ea"/>
                <a:cs typeface="+mn-cs"/>
                <a:sym typeface="Times" pitchFamily="-108" charset="0"/>
              </a:defRPr>
            </a:lvl1pPr>
            <a:lvl2pPr marL="3340005" indent="-1280370" algn="l" rtl="0" eaLnBrk="0" fontAlgn="base" hangingPunct="0">
              <a:spcBef>
                <a:spcPts val="3024"/>
              </a:spcBef>
              <a:spcAft>
                <a:spcPct val="0"/>
              </a:spcAft>
              <a:buSzPct val="100000"/>
              <a:buFont typeface="Times" pitchFamily="-108" charset="0"/>
              <a:buChar char="–"/>
              <a:defRPr sz="12460">
                <a:solidFill>
                  <a:schemeClr val="tx1"/>
                </a:solidFill>
                <a:latin typeface="+mn-lt"/>
                <a:ea typeface="+mn-ea"/>
                <a:cs typeface="+mn-cs"/>
                <a:sym typeface="Times" pitchFamily="-108" charset="0"/>
              </a:defRPr>
            </a:lvl2pPr>
            <a:lvl3pPr marL="5134687" indent="-1025020" algn="l" rtl="0" eaLnBrk="0" fontAlgn="base" hangingPunct="0">
              <a:spcBef>
                <a:spcPts val="2567"/>
              </a:spcBef>
              <a:spcAft>
                <a:spcPct val="0"/>
              </a:spcAft>
              <a:buSzPct val="100000"/>
              <a:buFont typeface="Times" pitchFamily="-108" charset="0"/>
              <a:buChar char="•"/>
              <a:defRPr sz="10845">
                <a:solidFill>
                  <a:schemeClr val="tx1"/>
                </a:solidFill>
                <a:latin typeface="+mn-lt"/>
                <a:ea typeface="+mn-ea"/>
                <a:cs typeface="+mn-cs"/>
                <a:sym typeface="Times" pitchFamily="-108" charset="0"/>
              </a:defRPr>
            </a:lvl3pPr>
            <a:lvl4pPr marL="7185922" indent="-1023816" algn="l" rtl="0" eaLnBrk="0" fontAlgn="base" hangingPunct="0">
              <a:spcBef>
                <a:spcPts val="2193"/>
              </a:spcBef>
              <a:spcAft>
                <a:spcPct val="0"/>
              </a:spcAft>
              <a:buSzPct val="100000"/>
              <a:buFont typeface="Times" pitchFamily="-108" charset="0"/>
              <a:buChar char="–"/>
              <a:defRPr sz="8904">
                <a:solidFill>
                  <a:schemeClr val="tx1"/>
                </a:solidFill>
                <a:latin typeface="+mn-lt"/>
                <a:ea typeface="+mn-ea"/>
                <a:cs typeface="+mn-cs"/>
                <a:sym typeface="Times" pitchFamily="-108" charset="0"/>
              </a:defRPr>
            </a:lvl4pPr>
            <a:lvl5pPr marL="9238352" indent="-1025020" algn="l" rtl="0" eaLnBrk="0" fontAlgn="base" hangingPunct="0">
              <a:spcBef>
                <a:spcPts val="2193"/>
              </a:spcBef>
              <a:spcAft>
                <a:spcPct val="0"/>
              </a:spcAft>
              <a:buSzPct val="100000"/>
              <a:buFont typeface="Times" pitchFamily="-108" charset="0"/>
              <a:buChar char="»"/>
              <a:defRPr sz="8904">
                <a:solidFill>
                  <a:schemeClr val="tx1"/>
                </a:solidFill>
                <a:latin typeface="+mn-lt"/>
                <a:ea typeface="+mn-ea"/>
                <a:cs typeface="+mn-cs"/>
                <a:sym typeface="Times" pitchFamily="-108" charset="0"/>
              </a:defRPr>
            </a:lvl5pPr>
            <a:lvl6pPr marL="9583731" indent="-1025972" algn="l" rtl="0" fontAlgn="base">
              <a:spcBef>
                <a:spcPts val="2193"/>
              </a:spcBef>
              <a:spcAft>
                <a:spcPct val="0"/>
              </a:spcAft>
              <a:buSzPct val="100000"/>
              <a:buFont typeface="Times" pitchFamily="-109" charset="0"/>
              <a:buChar char="»"/>
              <a:defRPr sz="8904">
                <a:solidFill>
                  <a:schemeClr val="tx1"/>
                </a:solidFill>
                <a:latin typeface="+mn-lt"/>
                <a:ea typeface="+mn-ea"/>
                <a:cs typeface="+mn-cs"/>
                <a:sym typeface="Times" pitchFamily="-109" charset="0"/>
              </a:defRPr>
            </a:lvl6pPr>
            <a:lvl7pPr marL="9928914" indent="-1025972" algn="l" rtl="0" fontAlgn="base">
              <a:spcBef>
                <a:spcPts val="2193"/>
              </a:spcBef>
              <a:spcAft>
                <a:spcPct val="0"/>
              </a:spcAft>
              <a:buSzPct val="100000"/>
              <a:buFont typeface="Times" pitchFamily="-109" charset="0"/>
              <a:buChar char="»"/>
              <a:defRPr sz="8904">
                <a:solidFill>
                  <a:schemeClr val="tx1"/>
                </a:solidFill>
                <a:latin typeface="+mn-lt"/>
                <a:ea typeface="+mn-ea"/>
                <a:cs typeface="+mn-cs"/>
                <a:sym typeface="Times" pitchFamily="-109" charset="0"/>
              </a:defRPr>
            </a:lvl7pPr>
            <a:lvl8pPr marL="10274097" indent="-1025972" algn="l" rtl="0" fontAlgn="base">
              <a:spcBef>
                <a:spcPts val="2193"/>
              </a:spcBef>
              <a:spcAft>
                <a:spcPct val="0"/>
              </a:spcAft>
              <a:buSzPct val="100000"/>
              <a:buFont typeface="Times" pitchFamily="-109" charset="0"/>
              <a:buChar char="»"/>
              <a:defRPr sz="8904">
                <a:solidFill>
                  <a:schemeClr val="tx1"/>
                </a:solidFill>
                <a:latin typeface="+mn-lt"/>
                <a:ea typeface="+mn-ea"/>
                <a:cs typeface="+mn-cs"/>
                <a:sym typeface="Times" pitchFamily="-109" charset="0"/>
              </a:defRPr>
            </a:lvl8pPr>
            <a:lvl9pPr marL="10619289" indent="-1025972" algn="l" rtl="0" fontAlgn="base">
              <a:spcBef>
                <a:spcPts val="2193"/>
              </a:spcBef>
              <a:spcAft>
                <a:spcPct val="0"/>
              </a:spcAft>
              <a:buSzPct val="100000"/>
              <a:buFont typeface="Times" pitchFamily="-109" charset="0"/>
              <a:buChar char="»"/>
              <a:defRPr sz="8904">
                <a:solidFill>
                  <a:schemeClr val="tx1"/>
                </a:solidFill>
                <a:latin typeface="+mn-lt"/>
                <a:ea typeface="+mn-ea"/>
                <a:cs typeface="+mn-cs"/>
                <a:sym typeface="Times" pitchFamily="-109" charset="0"/>
              </a:defRPr>
            </a:lvl9pPr>
          </a:lstStyle>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[hurricane-half-hourly:</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(?candidate </a:t>
            </a:r>
            <a:r>
              <a:rPr lang="en-GB" sz="1200" b="1" kern="0" dirty="0" err="1">
                <a:solidFill>
                  <a:srgbClr val="0000FF"/>
                </a:solidFill>
                <a:latin typeface="Consolas"/>
                <a:ea typeface="Consolas"/>
                <a:cs typeface="Consolas"/>
                <a:sym typeface="Consolas"/>
              </a:rPr>
              <a:t>dd:candidateEvent</a:t>
            </a:r>
            <a:r>
              <a:rPr lang="en-GB" sz="1200" b="1" kern="0" dirty="0">
                <a:solidFill>
                  <a:srgbClr val="0000FF"/>
                </a:solidFill>
                <a:latin typeface="Consolas"/>
                <a:ea typeface="Consolas"/>
                <a:cs typeface="Consolas"/>
                <a:sym typeface="Consolas"/>
              </a:rPr>
              <a:t> ?event),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(?event </a:t>
            </a:r>
            <a:r>
              <a:rPr lang="en-GB" sz="1200" b="1" kern="0" dirty="0" err="1">
                <a:solidFill>
                  <a:srgbClr val="0000FF"/>
                </a:solidFill>
                <a:latin typeface="Consolas"/>
                <a:ea typeface="Consolas"/>
                <a:cs typeface="Consolas"/>
                <a:sym typeface="Consolas"/>
              </a:rPr>
              <a:t>rdf:type</a:t>
            </a:r>
            <a:r>
              <a:rPr lang="en-GB" sz="1200" b="1" kern="0" dirty="0">
                <a:solidFill>
                  <a:srgbClr val="0000FF"/>
                </a:solidFill>
                <a:latin typeface="Consolas"/>
                <a:ea typeface="Consolas"/>
                <a:cs typeface="Consolas"/>
                <a:sym typeface="Consolas"/>
              </a:rPr>
              <a:t> </a:t>
            </a:r>
            <a:r>
              <a:rPr lang="en-GB" sz="1200" b="1" kern="0" dirty="0" err="1">
                <a:solidFill>
                  <a:srgbClr val="0000FF"/>
                </a:solidFill>
                <a:latin typeface="Consolas"/>
                <a:ea typeface="Consolas"/>
                <a:cs typeface="Consolas"/>
                <a:sym typeface="Consolas"/>
              </a:rPr>
              <a:t>dd:Hurricane</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(?candidate </a:t>
            </a:r>
            <a:r>
              <a:rPr lang="en-GB" sz="1200" b="1" kern="0" dirty="0" err="1">
                <a:solidFill>
                  <a:srgbClr val="0000FF"/>
                </a:solidFill>
                <a:latin typeface="Consolas"/>
                <a:ea typeface="Consolas"/>
                <a:cs typeface="Consolas"/>
                <a:sym typeface="Consolas"/>
              </a:rPr>
              <a:t>dd:candidateVariable</a:t>
            </a:r>
            <a:r>
              <a:rPr lang="en-GB" sz="1200" b="1" kern="0" dirty="0">
                <a:solidFill>
                  <a:srgbClr val="0000FF"/>
                </a:solidFill>
                <a:latin typeface="Consolas"/>
                <a:ea typeface="Consolas"/>
                <a:cs typeface="Consolas"/>
                <a:sym typeface="Consolas"/>
              </a:rPr>
              <a:t> ?variable),</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(?variable </a:t>
            </a:r>
            <a:r>
              <a:rPr lang="en-GB" sz="1200" b="1" kern="0" dirty="0" err="1">
                <a:solidFill>
                  <a:srgbClr val="0000FF"/>
                </a:solidFill>
                <a:latin typeface="Consolas"/>
                <a:ea typeface="Consolas"/>
                <a:cs typeface="Consolas"/>
                <a:sym typeface="Consolas"/>
              </a:rPr>
              <a:t>dd:timeInterval</a:t>
            </a:r>
            <a:r>
              <a:rPr lang="en-GB" sz="1200" b="1" kern="0" dirty="0">
                <a:solidFill>
                  <a:srgbClr val="0000FF"/>
                </a:solidFill>
                <a:latin typeface="Consolas"/>
                <a:ea typeface="Consolas"/>
                <a:cs typeface="Consolas"/>
                <a:sym typeface="Consolas"/>
              </a:rPr>
              <a:t> ?</a:t>
            </a:r>
            <a:r>
              <a:rPr lang="en-GB" sz="1200" b="1" kern="0" dirty="0" err="1">
                <a:solidFill>
                  <a:srgbClr val="0000FF"/>
                </a:solidFill>
                <a:latin typeface="Consolas"/>
                <a:ea typeface="Consolas"/>
                <a:cs typeface="Consolas"/>
                <a:sym typeface="Consolas"/>
              </a:rPr>
              <a:t>timeInterval</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equal(?</a:t>
            </a:r>
            <a:r>
              <a:rPr lang="en-GB" sz="1200" b="1" kern="0" dirty="0" err="1">
                <a:solidFill>
                  <a:srgbClr val="0000FF"/>
                </a:solidFill>
                <a:latin typeface="Consolas"/>
                <a:ea typeface="Consolas"/>
                <a:cs typeface="Consolas"/>
                <a:sym typeface="Consolas"/>
              </a:rPr>
              <a:t>timeInterval</a:t>
            </a:r>
            <a:r>
              <a:rPr lang="en-GB" sz="1200" b="1" kern="0" dirty="0">
                <a:solidFill>
                  <a:srgbClr val="0000FF"/>
                </a:solidFill>
                <a:latin typeface="Consolas"/>
                <a:ea typeface="Consolas"/>
                <a:cs typeface="Consolas"/>
                <a:sym typeface="Consolas"/>
              </a:rPr>
              <a:t>, &lt;http://darkdata.tw.rpi.edu/data/time-interval/half-hourly&gt;),</a:t>
            </a:r>
          </a:p>
          <a:p>
            <a:pPr marL="171450" indent="-171450">
              <a:lnSpc>
                <a:spcPct val="136500"/>
              </a:lnSpc>
              <a:spcBef>
                <a:spcPts val="0"/>
              </a:spcBef>
              <a:spcAft>
                <a:spcPts val="0"/>
              </a:spcAft>
              <a:buClr>
                <a:schemeClr val="dk1"/>
              </a:buClr>
              <a:buSzPct val="25000"/>
              <a:buNone/>
            </a:pPr>
            <a:r>
              <a:rPr lang="en-GB" sz="1200" b="1" kern="0" dirty="0" err="1">
                <a:solidFill>
                  <a:srgbClr val="0000FF"/>
                </a:solidFill>
                <a:latin typeface="Consolas"/>
                <a:ea typeface="Consolas"/>
                <a:cs typeface="Consolas"/>
                <a:sym typeface="Consolas"/>
              </a:rPr>
              <a:t>makeSkolem</a:t>
            </a:r>
            <a:r>
              <a:rPr lang="en-GB" sz="1200" b="1" kern="0" dirty="0">
                <a:solidFill>
                  <a:srgbClr val="0000FF"/>
                </a:solidFill>
                <a:latin typeface="Consolas"/>
                <a:ea typeface="Consolas"/>
                <a:cs typeface="Consolas"/>
                <a:sym typeface="Consolas"/>
              </a:rPr>
              <a:t>(?assertion, </a:t>
            </a:r>
            <a:r>
              <a:rPr lang="en-GB" sz="1200" b="1" kern="0" dirty="0" err="1">
                <a:solidFill>
                  <a:srgbClr val="0000FF"/>
                </a:solidFill>
                <a:latin typeface="Consolas"/>
                <a:ea typeface="Consolas"/>
                <a:cs typeface="Consolas"/>
                <a:sym typeface="Consolas"/>
              </a:rPr>
              <a:t>dd:Hurricane</a:t>
            </a:r>
            <a:r>
              <a:rPr lang="en-GB" sz="1200" b="1" kern="0" dirty="0">
                <a:solidFill>
                  <a:srgbClr val="0000FF"/>
                </a:solidFill>
                <a:latin typeface="Consolas"/>
                <a:ea typeface="Consolas"/>
                <a:cs typeface="Consolas"/>
                <a:sym typeface="Consolas"/>
              </a:rPr>
              <a:t>, ?</a:t>
            </a:r>
            <a:r>
              <a:rPr lang="en-GB" sz="1200" b="1" kern="0" dirty="0" err="1">
                <a:solidFill>
                  <a:srgbClr val="0000FF"/>
                </a:solidFill>
                <a:latin typeface="Consolas"/>
                <a:ea typeface="Consolas"/>
                <a:cs typeface="Consolas"/>
                <a:sym typeface="Consolas"/>
              </a:rPr>
              <a:t>timeInterval</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-&gt;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(?candidate </a:t>
            </a:r>
            <a:r>
              <a:rPr lang="en-GB" sz="1200" b="1" kern="0" dirty="0" err="1">
                <a:solidFill>
                  <a:srgbClr val="0000FF"/>
                </a:solidFill>
                <a:latin typeface="Consolas"/>
                <a:ea typeface="Consolas"/>
                <a:cs typeface="Consolas"/>
                <a:sym typeface="Consolas"/>
              </a:rPr>
              <a:t>dd:compatibilityAssertion</a:t>
            </a:r>
            <a:r>
              <a:rPr lang="en-GB" sz="1200" b="1" kern="0" dirty="0">
                <a:solidFill>
                  <a:srgbClr val="0000FF"/>
                </a:solidFill>
                <a:latin typeface="Consolas"/>
                <a:ea typeface="Consolas"/>
                <a:cs typeface="Consolas"/>
                <a:sym typeface="Consolas"/>
              </a:rPr>
              <a:t> ?assertion),</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(?assertion </a:t>
            </a:r>
            <a:r>
              <a:rPr lang="en-GB" sz="1200" b="1" kern="0" dirty="0" err="1">
                <a:solidFill>
                  <a:srgbClr val="0000FF"/>
                </a:solidFill>
                <a:latin typeface="Consolas"/>
                <a:ea typeface="Consolas"/>
                <a:cs typeface="Consolas"/>
                <a:sym typeface="Consolas"/>
              </a:rPr>
              <a:t>rdf:type</a:t>
            </a:r>
            <a:r>
              <a:rPr lang="en-GB" sz="1200" b="1" kern="0" dirty="0">
                <a:solidFill>
                  <a:srgbClr val="0000FF"/>
                </a:solidFill>
                <a:latin typeface="Consolas"/>
                <a:ea typeface="Consolas"/>
                <a:cs typeface="Consolas"/>
                <a:sym typeface="Consolas"/>
              </a:rPr>
              <a:t> </a:t>
            </a:r>
            <a:r>
              <a:rPr lang="en-GB" sz="1200" b="1" kern="0" dirty="0" err="1">
                <a:solidFill>
                  <a:srgbClr val="0000FF"/>
                </a:solidFill>
                <a:latin typeface="Consolas"/>
                <a:ea typeface="Consolas"/>
                <a:cs typeface="Consolas"/>
                <a:sym typeface="Consolas"/>
              </a:rPr>
              <a:t>dd:CompatibilityAssertion</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(?assertion </a:t>
            </a:r>
            <a:r>
              <a:rPr lang="en-GB" sz="1200" b="1" kern="0" dirty="0" err="1">
                <a:solidFill>
                  <a:srgbClr val="0000FF"/>
                </a:solidFill>
                <a:latin typeface="Consolas"/>
                <a:ea typeface="Consolas"/>
                <a:cs typeface="Consolas"/>
                <a:sym typeface="Consolas"/>
              </a:rPr>
              <a:t>dd:compatibilityValue</a:t>
            </a:r>
            <a:r>
              <a:rPr lang="en-GB" sz="1200" b="1" kern="0" dirty="0">
                <a:solidFill>
                  <a:srgbClr val="0000FF"/>
                </a:solidFill>
                <a:latin typeface="Consolas"/>
                <a:ea typeface="Consolas"/>
                <a:cs typeface="Consolas"/>
                <a:sym typeface="Consolas"/>
              </a:rPr>
              <a:t> </a:t>
            </a:r>
            <a:r>
              <a:rPr lang="en-GB" sz="1200" b="1" kern="0" dirty="0" err="1">
                <a:solidFill>
                  <a:srgbClr val="0000FF"/>
                </a:solidFill>
                <a:latin typeface="Consolas"/>
                <a:ea typeface="Consolas"/>
                <a:cs typeface="Consolas"/>
                <a:sym typeface="Consolas"/>
              </a:rPr>
              <a:t>dd:strong_compatibility</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(?assertion </a:t>
            </a:r>
            <a:r>
              <a:rPr lang="en-GB" sz="1200" b="1" kern="0" dirty="0" err="1">
                <a:solidFill>
                  <a:srgbClr val="0000FF"/>
                </a:solidFill>
                <a:latin typeface="Consolas"/>
                <a:ea typeface="Consolas"/>
                <a:cs typeface="Consolas"/>
                <a:sym typeface="Consolas"/>
              </a:rPr>
              <a:t>dd:assertionConfidence</a:t>
            </a:r>
            <a:r>
              <a:rPr lang="en-GB" sz="1200" b="1" kern="0" dirty="0">
                <a:solidFill>
                  <a:srgbClr val="0000FF"/>
                </a:solidFill>
                <a:latin typeface="Consolas"/>
                <a:ea typeface="Consolas"/>
                <a:cs typeface="Consolas"/>
                <a:sym typeface="Consolas"/>
              </a:rPr>
              <a:t> "0.5"^^</a:t>
            </a:r>
            <a:r>
              <a:rPr lang="en-GB" sz="1200" b="1" kern="0" dirty="0" err="1">
                <a:solidFill>
                  <a:srgbClr val="0000FF"/>
                </a:solidFill>
                <a:latin typeface="Consolas"/>
                <a:ea typeface="Consolas"/>
                <a:cs typeface="Consolas"/>
                <a:sym typeface="Consolas"/>
              </a:rPr>
              <a:t>xsd:double</a:t>
            </a:r>
            <a:r>
              <a:rPr lang="en-GB" sz="1200" b="1" kern="0" dirty="0">
                <a:solidFill>
                  <a:srgbClr val="0000FF"/>
                </a:solidFill>
                <a:latin typeface="Consolas"/>
                <a:ea typeface="Consolas"/>
                <a:cs typeface="Consolas"/>
                <a:sym typeface="Consolas"/>
              </a:rPr>
              <a: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(?assertion </a:t>
            </a:r>
            <a:r>
              <a:rPr lang="en-GB" sz="1200" b="1" kern="0" dirty="0" err="1">
                <a:solidFill>
                  <a:srgbClr val="0000FF"/>
                </a:solidFill>
                <a:latin typeface="Consolas"/>
                <a:ea typeface="Consolas"/>
                <a:cs typeface="Consolas"/>
                <a:sym typeface="Consolas"/>
              </a:rPr>
              <a:t>dd:basisForAssertion</a:t>
            </a:r>
            <a:r>
              <a:rPr lang="en-GB" sz="1200" b="1" kern="0" dirty="0">
                <a:solidFill>
                  <a:srgbClr val="0000FF"/>
                </a:solidFill>
                <a:latin typeface="Consolas"/>
                <a:ea typeface="Consolas"/>
                <a:cs typeface="Consolas"/>
                <a:sym typeface="Consolas"/>
              </a:rPr>
              <a:t> &lt;</a:t>
            </a:r>
            <a:r>
              <a:rPr lang="en-GB" sz="1200" b="1" kern="0" dirty="0" err="1">
                <a:solidFill>
                  <a:srgbClr val="0000FF"/>
                </a:solidFill>
                <a:latin typeface="Consolas"/>
                <a:ea typeface="Consolas"/>
                <a:cs typeface="Consolas"/>
                <a:sym typeface="Consolas"/>
              </a:rPr>
              <a:t>urn:rule</a:t>
            </a:r>
            <a:r>
              <a:rPr lang="en-GB" sz="1200" b="1" kern="0" dirty="0">
                <a:solidFill>
                  <a:srgbClr val="0000FF"/>
                </a:solidFill>
                <a:latin typeface="Consolas"/>
                <a:ea typeface="Consolas"/>
                <a:cs typeface="Consolas"/>
                <a:sym typeface="Consolas"/>
              </a:rPr>
              <a:t>/</a:t>
            </a:r>
            <a:r>
              <a:rPr lang="en-GB" sz="1200" b="1" kern="0" dirty="0" err="1">
                <a:solidFill>
                  <a:srgbClr val="0000FF"/>
                </a:solidFill>
                <a:latin typeface="Consolas"/>
                <a:ea typeface="Consolas"/>
                <a:cs typeface="Consolas"/>
                <a:sym typeface="Consolas"/>
              </a:rPr>
              <a:t>time_interval</a:t>
            </a:r>
            <a:r>
              <a:rPr lang="en-GB" sz="1200" b="1" kern="0" dirty="0">
                <a:solidFill>
                  <a:srgbClr val="0000FF"/>
                </a:solidFill>
                <a:latin typeface="Consolas"/>
                <a:ea typeface="Consolas"/>
                <a:cs typeface="Consolas"/>
                <a:sym typeface="Consolas"/>
              </a:rPr>
              <a:t>/hurricane-half-hourly&gt;)</a:t>
            </a:r>
          </a:p>
          <a:p>
            <a:pPr marL="171450" indent="-171450">
              <a:lnSpc>
                <a:spcPct val="136500"/>
              </a:lnSpc>
              <a:spcBef>
                <a:spcPts val="0"/>
              </a:spcBef>
              <a:spcAft>
                <a:spcPts val="0"/>
              </a:spcAft>
              <a:buClr>
                <a:schemeClr val="dk1"/>
              </a:buClr>
              <a:buSzPct val="25000"/>
              <a:buNone/>
            </a:pPr>
            <a:r>
              <a:rPr lang="en-GB" sz="1200" b="1" kern="0" dirty="0">
                <a:solidFill>
                  <a:srgbClr val="0000FF"/>
                </a:solidFill>
                <a:latin typeface="Consolas"/>
                <a:ea typeface="Consolas"/>
                <a:cs typeface="Consolas"/>
                <a:sym typeface="Consolas"/>
              </a:rPr>
              <a:t>]</a:t>
            </a:r>
          </a:p>
          <a:p>
            <a:pPr marL="171450" indent="-171450">
              <a:lnSpc>
                <a:spcPct val="90000"/>
              </a:lnSpc>
              <a:spcBef>
                <a:spcPts val="0"/>
              </a:spcBef>
              <a:buClr>
                <a:schemeClr val="dk1"/>
              </a:buClr>
              <a:buSzPct val="25000"/>
              <a:buNone/>
            </a:pPr>
            <a:endParaRPr lang="en-GB" sz="1200" kern="0" dirty="0">
              <a:solidFill>
                <a:schemeClr val="dk1"/>
              </a:solidFill>
              <a:latin typeface="Consolas"/>
              <a:ea typeface="Consolas"/>
              <a:cs typeface="Consolas"/>
              <a:sym typeface="Consolas"/>
            </a:endParaRPr>
          </a:p>
        </p:txBody>
      </p:sp>
      <p:sp>
        <p:nvSpPr>
          <p:cNvPr id="9" name="TextBox 8"/>
          <p:cNvSpPr txBox="1"/>
          <p:nvPr/>
        </p:nvSpPr>
        <p:spPr>
          <a:xfrm>
            <a:off x="1835700" y="1404229"/>
            <a:ext cx="8276246" cy="400110"/>
          </a:xfrm>
          <a:prstGeom prst="rect">
            <a:avLst/>
          </a:prstGeom>
          <a:noFill/>
        </p:spPr>
        <p:txBody>
          <a:bodyPr wrap="square" rtlCol="0">
            <a:spAutoFit/>
          </a:bodyPr>
          <a:lstStyle/>
          <a:p>
            <a:pPr lvl="0" algn="ctr">
              <a:buClr>
                <a:srgbClr val="000000"/>
              </a:buClr>
              <a:buSzPct val="25000"/>
            </a:pPr>
            <a:r>
              <a:rPr lang="en-GB" sz="2000" i="1" dirty="0">
                <a:latin typeface="Calibri"/>
                <a:ea typeface="Calibri"/>
                <a:cs typeface="Calibri"/>
                <a:sym typeface="Calibri"/>
              </a:rPr>
              <a:t>‘Half hourly’ time interval is best for Hurricanes and Tropical Storms.</a:t>
            </a:r>
          </a:p>
        </p:txBody>
      </p:sp>
      <p:pic>
        <p:nvPicPr>
          <p:cNvPr id="38" name="Picture 37"/>
          <p:cNvPicPr>
            <a:picLocks noChangeAspect="1"/>
          </p:cNvPicPr>
          <p:nvPr/>
        </p:nvPicPr>
        <p:blipFill>
          <a:blip r:embed="rId3"/>
          <a:stretch>
            <a:fillRect/>
          </a:stretch>
        </p:blipFill>
        <p:spPr>
          <a:xfrm>
            <a:off x="9191647" y="2090903"/>
            <a:ext cx="308798" cy="2048611"/>
          </a:xfrm>
          <a:prstGeom prst="rect">
            <a:avLst/>
          </a:prstGeom>
        </p:spPr>
      </p:pic>
      <p:pic>
        <p:nvPicPr>
          <p:cNvPr id="39" name="Picture 38"/>
          <p:cNvPicPr>
            <a:picLocks noChangeAspect="1"/>
          </p:cNvPicPr>
          <p:nvPr/>
        </p:nvPicPr>
        <p:blipFill>
          <a:blip r:embed="rId3"/>
          <a:stretch>
            <a:fillRect/>
          </a:stretch>
        </p:blipFill>
        <p:spPr>
          <a:xfrm>
            <a:off x="9184480" y="4139514"/>
            <a:ext cx="308798" cy="2048611"/>
          </a:xfrm>
          <a:prstGeom prst="rect">
            <a:avLst/>
          </a:prstGeom>
        </p:spPr>
      </p:pic>
      <p:sp>
        <p:nvSpPr>
          <p:cNvPr id="41" name="TextBox 40"/>
          <p:cNvSpPr txBox="1"/>
          <p:nvPr/>
        </p:nvSpPr>
        <p:spPr>
          <a:xfrm>
            <a:off x="9493278" y="2090904"/>
            <a:ext cx="2055255" cy="1754326"/>
          </a:xfrm>
          <a:prstGeom prst="rect">
            <a:avLst/>
          </a:prstGeom>
          <a:noFill/>
        </p:spPr>
        <p:txBody>
          <a:bodyPr wrap="square" rtlCol="0">
            <a:spAutoFit/>
          </a:bodyPr>
          <a:lstStyle/>
          <a:p>
            <a:pPr lvl="0" algn="ctr">
              <a:buClr>
                <a:srgbClr val="000000"/>
              </a:buClr>
              <a:buSzPct val="25000"/>
            </a:pPr>
            <a:r>
              <a:rPr lang="en-GB" dirty="0">
                <a:latin typeface="Calibri"/>
                <a:ea typeface="Calibri"/>
                <a:cs typeface="Calibri"/>
                <a:sym typeface="Calibri"/>
              </a:rPr>
              <a:t>Antecedent : Containing information about Phenomena and Temporal Resolution.</a:t>
            </a:r>
          </a:p>
        </p:txBody>
      </p:sp>
      <p:sp>
        <p:nvSpPr>
          <p:cNvPr id="42" name="TextBox 41"/>
          <p:cNvSpPr txBox="1"/>
          <p:nvPr/>
        </p:nvSpPr>
        <p:spPr>
          <a:xfrm>
            <a:off x="9493278" y="4271487"/>
            <a:ext cx="2055254" cy="1754326"/>
          </a:xfrm>
          <a:prstGeom prst="rect">
            <a:avLst/>
          </a:prstGeom>
          <a:noFill/>
        </p:spPr>
        <p:txBody>
          <a:bodyPr wrap="square" rtlCol="0">
            <a:spAutoFit/>
          </a:bodyPr>
          <a:lstStyle/>
          <a:p>
            <a:pPr lvl="0" algn="ctr"/>
            <a:r>
              <a:rPr lang="en-GB" dirty="0">
                <a:latin typeface="Calibri"/>
                <a:ea typeface="Calibri"/>
                <a:cs typeface="Calibri"/>
                <a:sym typeface="Calibri"/>
              </a:rPr>
              <a:t>Subsequent : Containing the compatibility assertion information.</a:t>
            </a:r>
          </a:p>
          <a:p>
            <a:endParaRPr lang="en-US" dirty="0"/>
          </a:p>
        </p:txBody>
      </p:sp>
      <p:sp>
        <p:nvSpPr>
          <p:cNvPr id="3" name="Slide Number Placeholder 2"/>
          <p:cNvSpPr>
            <a:spLocks noGrp="1"/>
          </p:cNvSpPr>
          <p:nvPr>
            <p:ph type="sldNum" idx="12"/>
          </p:nvPr>
        </p:nvSpPr>
        <p:spPr/>
        <p:txBody>
          <a:bodyPr/>
          <a:lstStyle/>
          <a:p>
            <a:pPr>
              <a:buClr>
                <a:srgbClr val="898989"/>
              </a:buClr>
              <a:buSzPct val="25000"/>
            </a:pPr>
            <a:fld id="{00000000-1234-1234-1234-123412341234}" type="slidenum">
              <a:rPr lang="en-GB" sz="1200">
                <a:solidFill>
                  <a:srgbClr val="898989"/>
                </a:solidFill>
                <a:latin typeface="Source Sans Pro"/>
                <a:ea typeface="Source Sans Pro"/>
                <a:cs typeface="Source Sans Pro"/>
                <a:sym typeface="Source Sans Pro"/>
              </a:rPr>
              <a:pPr>
                <a:buClr>
                  <a:srgbClr val="898989"/>
                </a:buClr>
                <a:buSzPct val="25000"/>
              </a:pPr>
              <a:t>6</a:t>
            </a:fld>
            <a:endParaRPr lang="en-GB" sz="1200">
              <a:solidFill>
                <a:srgbClr val="898989"/>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469103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a:xfrm>
            <a:off x="6746628" y="1783959"/>
            <a:ext cx="4645250" cy="2246174"/>
          </a:xfrm>
        </p:spPr>
        <p:txBody>
          <a:bodyPr vert="horz" lIns="91440" tIns="45720" rIns="91440" bIns="45720" rtlCol="0" anchor="b">
            <a:normAutofit/>
          </a:bodyPr>
          <a:lstStyle/>
          <a:p>
            <a:r>
              <a:rPr lang="en-US" sz="6000" dirty="0"/>
              <a:t>Visual Analytics</a:t>
            </a:r>
          </a:p>
        </p:txBody>
      </p:sp>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srcRect l="21360" r="29229"/>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128447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F3E1-62C7-1546-8C17-EDABA6E483E3}"/>
              </a:ext>
            </a:extLst>
          </p:cNvPr>
          <p:cNvSpPr>
            <a:spLocks noGrp="1"/>
          </p:cNvSpPr>
          <p:nvPr>
            <p:ph type="title"/>
          </p:nvPr>
        </p:nvSpPr>
        <p:spPr>
          <a:xfrm>
            <a:off x="6498770" y="642594"/>
            <a:ext cx="4626430" cy="1371600"/>
          </a:xfrm>
        </p:spPr>
        <p:txBody>
          <a:bodyPr>
            <a:normAutofit fontScale="90000"/>
          </a:bodyPr>
          <a:lstStyle/>
          <a:p>
            <a:r>
              <a:rPr lang="en-US" dirty="0"/>
              <a:t>Visual Analytics</a:t>
            </a:r>
          </a:p>
        </p:txBody>
      </p:sp>
      <p:sp>
        <p:nvSpPr>
          <p:cNvPr id="12" name="Round Single Corner Rectangle 11">
            <a:extLst>
              <a:ext uri="{FF2B5EF4-FFF2-40B4-BE49-F238E27FC236}">
                <a16:creationId xmlns:a16="http://schemas.microsoft.com/office/drawing/2014/main" id="{7DBB1544-07F5-4DF9-AA3A-AD8FFDC8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4973" y="808058"/>
            <a:ext cx="3200400" cy="2536764"/>
          </a:xfrm>
          <a:prstGeom prst="round1Rect">
            <a:avLst>
              <a:gd name="adj"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23DD554A-70AA-2944-ADFF-A7AFD048316B}"/>
              </a:ext>
            </a:extLst>
          </p:cNvPr>
          <p:cNvPicPr>
            <a:picLocks noChangeAspect="1"/>
          </p:cNvPicPr>
          <p:nvPr/>
        </p:nvPicPr>
        <p:blipFill>
          <a:blip r:embed="rId2"/>
          <a:stretch>
            <a:fillRect/>
          </a:stretch>
        </p:blipFill>
        <p:spPr>
          <a:xfrm>
            <a:off x="1033573" y="1356350"/>
            <a:ext cx="2743200" cy="1440180"/>
          </a:xfrm>
          <a:prstGeom prst="rect">
            <a:avLst/>
          </a:prstGeom>
        </p:spPr>
      </p:pic>
      <p:sp>
        <p:nvSpPr>
          <p:cNvPr id="14" name="Round Diagonal Corner Rectangle 18">
            <a:extLst>
              <a:ext uri="{FF2B5EF4-FFF2-40B4-BE49-F238E27FC236}">
                <a16:creationId xmlns:a16="http://schemas.microsoft.com/office/drawing/2014/main" id="{6C859FF8-B1B6-400F-95D9-1976242D3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518" y="807934"/>
            <a:ext cx="1929828" cy="253676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5" name="Picture 4">
            <a:extLst>
              <a:ext uri="{FF2B5EF4-FFF2-40B4-BE49-F238E27FC236}">
                <a16:creationId xmlns:a16="http://schemas.microsoft.com/office/drawing/2014/main" id="{A9F3778B-459E-D246-8125-D8B3E55D7BD9}"/>
              </a:ext>
            </a:extLst>
          </p:cNvPr>
          <p:cNvPicPr>
            <a:picLocks noChangeAspect="1"/>
          </p:cNvPicPr>
          <p:nvPr/>
        </p:nvPicPr>
        <p:blipFill>
          <a:blip r:embed="rId3"/>
          <a:stretch>
            <a:fillRect/>
          </a:stretch>
        </p:blipFill>
        <p:spPr>
          <a:xfrm>
            <a:off x="4390340" y="1340223"/>
            <a:ext cx="1472184" cy="1472184"/>
          </a:xfrm>
          <a:prstGeom prst="rect">
            <a:avLst/>
          </a:prstGeom>
        </p:spPr>
      </p:pic>
      <p:sp>
        <p:nvSpPr>
          <p:cNvPr id="16" name="Round Diagonal Corner Rectangle 20">
            <a:extLst>
              <a:ext uri="{FF2B5EF4-FFF2-40B4-BE49-F238E27FC236}">
                <a16:creationId xmlns:a16="http://schemas.microsoft.com/office/drawing/2014/main" id="{46E8A9A0-276E-4748-BA5E-2FDC20E68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973" y="3505686"/>
            <a:ext cx="1929828" cy="2536763"/>
          </a:xfrm>
          <a:prstGeom prst="round2DiagRect">
            <a:avLst>
              <a:gd name="adj1" fmla="val 0"/>
              <a:gd name="adj2"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id="{EDDF0A4F-775C-A74D-A4EE-0A32BD331BA6}"/>
              </a:ext>
            </a:extLst>
          </p:cNvPr>
          <p:cNvPicPr>
            <a:picLocks noChangeAspect="1"/>
          </p:cNvPicPr>
          <p:nvPr/>
        </p:nvPicPr>
        <p:blipFill>
          <a:blip r:embed="rId4"/>
          <a:stretch>
            <a:fillRect/>
          </a:stretch>
        </p:blipFill>
        <p:spPr>
          <a:xfrm>
            <a:off x="1033795" y="4073179"/>
            <a:ext cx="1472184" cy="1401775"/>
          </a:xfrm>
          <a:prstGeom prst="rect">
            <a:avLst/>
          </a:prstGeom>
        </p:spPr>
      </p:pic>
      <p:sp>
        <p:nvSpPr>
          <p:cNvPr id="18" name="Round Single Corner Rectangle 12">
            <a:extLst>
              <a:ext uri="{FF2B5EF4-FFF2-40B4-BE49-F238E27FC236}">
                <a16:creationId xmlns:a16="http://schemas.microsoft.com/office/drawing/2014/main" id="{32874776-FA7E-4162-B8F4-264CAE0F74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2887038" y="3505685"/>
            <a:ext cx="3198287" cy="2536763"/>
          </a:xfrm>
          <a:prstGeom prst="round1Rect">
            <a:avLst>
              <a:gd name="adj" fmla="val 0"/>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A5570AD4-1034-6942-8CD2-188DB53FD019}"/>
              </a:ext>
            </a:extLst>
          </p:cNvPr>
          <p:cNvPicPr>
            <a:picLocks noChangeAspect="1"/>
          </p:cNvPicPr>
          <p:nvPr/>
        </p:nvPicPr>
        <p:blipFill>
          <a:blip r:embed="rId5"/>
          <a:stretch>
            <a:fillRect/>
          </a:stretch>
        </p:blipFill>
        <p:spPr>
          <a:xfrm>
            <a:off x="3114581" y="4387593"/>
            <a:ext cx="2743200" cy="772945"/>
          </a:xfrm>
          <a:prstGeom prst="rect">
            <a:avLst/>
          </a:prstGeom>
        </p:spPr>
      </p:pic>
      <p:sp>
        <p:nvSpPr>
          <p:cNvPr id="6" name="Content Placeholder 5">
            <a:extLst>
              <a:ext uri="{FF2B5EF4-FFF2-40B4-BE49-F238E27FC236}">
                <a16:creationId xmlns:a16="http://schemas.microsoft.com/office/drawing/2014/main" id="{6317E177-D5AD-2D46-882C-5AF79CC26E7F}"/>
              </a:ext>
            </a:extLst>
          </p:cNvPr>
          <p:cNvSpPr>
            <a:spLocks noGrp="1"/>
          </p:cNvSpPr>
          <p:nvPr>
            <p:ph idx="1"/>
          </p:nvPr>
        </p:nvSpPr>
        <p:spPr>
          <a:xfrm>
            <a:off x="6498770" y="2103120"/>
            <a:ext cx="4626429" cy="3931920"/>
          </a:xfrm>
        </p:spPr>
        <p:txBody>
          <a:bodyPr>
            <a:normAutofit/>
          </a:bodyPr>
          <a:lstStyle/>
          <a:p>
            <a:r>
              <a:rPr lang="en-US" sz="3200" dirty="0"/>
              <a:t>D3js/</a:t>
            </a:r>
            <a:r>
              <a:rPr lang="en-US" sz="3200" dirty="0" err="1"/>
              <a:t>Visjs</a:t>
            </a:r>
            <a:endParaRPr lang="en-US" sz="3200" dirty="0"/>
          </a:p>
          <a:p>
            <a:r>
              <a:rPr lang="en-US" sz="3200" dirty="0"/>
              <a:t>VOWL</a:t>
            </a:r>
          </a:p>
          <a:p>
            <a:r>
              <a:rPr lang="en-US" sz="3200" dirty="0" err="1"/>
              <a:t>iGraph</a:t>
            </a:r>
            <a:r>
              <a:rPr lang="en-US" sz="3200" dirty="0"/>
              <a:t>/</a:t>
            </a:r>
            <a:r>
              <a:rPr lang="en-US" sz="3200" dirty="0" err="1"/>
              <a:t>VisNetwork</a:t>
            </a:r>
            <a:endParaRPr lang="en-US" sz="3200" dirty="0"/>
          </a:p>
        </p:txBody>
      </p:sp>
    </p:spTree>
    <p:extLst>
      <p:ext uri="{BB962C8B-B14F-4D97-AF65-F5344CB8AC3E}">
        <p14:creationId xmlns:p14="http://schemas.microsoft.com/office/powerpoint/2010/main" val="515403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What is encoded  vs What is seen</a:t>
            </a:r>
          </a:p>
        </p:txBody>
      </p:sp>
      <p:graphicFrame>
        <p:nvGraphicFramePr>
          <p:cNvPr id="5" name="Content Placeholder 4"/>
          <p:cNvGraphicFramePr>
            <a:graphicFrameLocks noGrp="1"/>
          </p:cNvGraphicFramePr>
          <p:nvPr>
            <p:ph idx="1"/>
          </p:nvPr>
        </p:nvGraphicFramePr>
        <p:xfrm>
          <a:off x="4038600" y="1421232"/>
          <a:ext cx="7188200" cy="3105914"/>
        </p:xfrm>
        <a:graphic>
          <a:graphicData uri="http://schemas.openxmlformats.org/drawingml/2006/table">
            <a:tbl>
              <a:tblPr firstRow="1" bandRow="1">
                <a:tableStyleId>{93296810-A885-4BE3-A3E7-6D5BEEA58F35}</a:tableStyleId>
              </a:tblPr>
              <a:tblGrid>
                <a:gridCol w="3594100">
                  <a:extLst>
                    <a:ext uri="{9D8B030D-6E8A-4147-A177-3AD203B41FA5}">
                      <a16:colId xmlns:a16="http://schemas.microsoft.com/office/drawing/2014/main" val="20000"/>
                    </a:ext>
                  </a:extLst>
                </a:gridCol>
                <a:gridCol w="3594100">
                  <a:extLst>
                    <a:ext uri="{9D8B030D-6E8A-4147-A177-3AD203B41FA5}">
                      <a16:colId xmlns:a16="http://schemas.microsoft.com/office/drawing/2014/main" val="20001"/>
                    </a:ext>
                  </a:extLst>
                </a:gridCol>
              </a:tblGrid>
              <a:tr h="372095">
                <a:tc>
                  <a:txBody>
                    <a:bodyPr/>
                    <a:lstStyle/>
                    <a:p>
                      <a:r>
                        <a:rPr lang="en-US" sz="1700"/>
                        <a:t>Encoded</a:t>
                      </a:r>
                    </a:p>
                  </a:txBody>
                  <a:tcPr marL="84567" marR="84567" marT="42284" marB="42284"/>
                </a:tc>
                <a:tc>
                  <a:txBody>
                    <a:bodyPr/>
                    <a:lstStyle/>
                    <a:p>
                      <a:r>
                        <a:rPr lang="en-US" sz="1700"/>
                        <a:t>Seen/Inferred/Calculated</a:t>
                      </a:r>
                    </a:p>
                  </a:txBody>
                  <a:tcPr marL="84567" marR="84567" marT="42284" marB="42284"/>
                </a:tc>
                <a:extLst>
                  <a:ext uri="{0D108BD9-81ED-4DB2-BD59-A6C34878D82A}">
                    <a16:rowId xmlns:a16="http://schemas.microsoft.com/office/drawing/2014/main" val="10000"/>
                  </a:ext>
                </a:extLst>
              </a:tr>
              <a:tr h="372095">
                <a:tc>
                  <a:txBody>
                    <a:bodyPr/>
                    <a:lstStyle/>
                    <a:p>
                      <a:r>
                        <a:rPr lang="en-US" sz="1700"/>
                        <a:t>Nodes</a:t>
                      </a:r>
                    </a:p>
                  </a:txBody>
                  <a:tcPr marL="84567" marR="84567" marT="42284" marB="42284"/>
                </a:tc>
                <a:tc>
                  <a:txBody>
                    <a:bodyPr/>
                    <a:lstStyle/>
                    <a:p>
                      <a:r>
                        <a:rPr lang="en-US" sz="1700"/>
                        <a:t>Patterns</a:t>
                      </a:r>
                      <a:r>
                        <a:rPr lang="en-US" sz="1700" baseline="0"/>
                        <a:t> in the </a:t>
                      </a:r>
                      <a:r>
                        <a:rPr lang="en-US" sz="1700"/>
                        <a:t>Network</a:t>
                      </a:r>
                      <a:r>
                        <a:rPr lang="en-US" sz="1700" baseline="0"/>
                        <a:t> Geometry</a:t>
                      </a:r>
                      <a:endParaRPr lang="en-US" sz="1700"/>
                    </a:p>
                  </a:txBody>
                  <a:tcPr marL="84567" marR="84567" marT="42284" marB="42284"/>
                </a:tc>
                <a:extLst>
                  <a:ext uri="{0D108BD9-81ED-4DB2-BD59-A6C34878D82A}">
                    <a16:rowId xmlns:a16="http://schemas.microsoft.com/office/drawing/2014/main" val="10001"/>
                  </a:ext>
                </a:extLst>
              </a:tr>
              <a:tr h="625797">
                <a:tc>
                  <a:txBody>
                    <a:bodyPr/>
                    <a:lstStyle/>
                    <a:p>
                      <a:r>
                        <a:rPr lang="en-US" sz="1700"/>
                        <a:t>Edges</a:t>
                      </a:r>
                    </a:p>
                  </a:txBody>
                  <a:tcPr marL="84567" marR="84567" marT="42284" marB="42284"/>
                </a:tc>
                <a:tc>
                  <a:txBody>
                    <a:bodyPr/>
                    <a:lstStyle/>
                    <a:p>
                      <a:r>
                        <a:rPr lang="en-US" sz="1700"/>
                        <a:t>Sub-Communities</a:t>
                      </a:r>
                      <a:r>
                        <a:rPr lang="en-US" sz="1700" baseline="0"/>
                        <a:t> formed in the Network</a:t>
                      </a:r>
                      <a:endParaRPr lang="en-US" sz="1700"/>
                    </a:p>
                  </a:txBody>
                  <a:tcPr marL="84567" marR="84567" marT="42284" marB="42284"/>
                </a:tc>
                <a:extLst>
                  <a:ext uri="{0D108BD9-81ED-4DB2-BD59-A6C34878D82A}">
                    <a16:rowId xmlns:a16="http://schemas.microsoft.com/office/drawing/2014/main" val="10002"/>
                  </a:ext>
                </a:extLst>
              </a:tr>
              <a:tr h="372095">
                <a:tc>
                  <a:txBody>
                    <a:bodyPr/>
                    <a:lstStyle/>
                    <a:p>
                      <a:r>
                        <a:rPr lang="en-US" sz="1700"/>
                        <a:t>Layout (Mostly Force Directed)</a:t>
                      </a:r>
                    </a:p>
                  </a:txBody>
                  <a:tcPr marL="84567" marR="84567" marT="42284" marB="42284"/>
                </a:tc>
                <a:tc>
                  <a:txBody>
                    <a:bodyPr/>
                    <a:lstStyle/>
                    <a:p>
                      <a:r>
                        <a:rPr lang="en-US" sz="1700"/>
                        <a:t>Important Hubs in the Network</a:t>
                      </a:r>
                    </a:p>
                  </a:txBody>
                  <a:tcPr marL="84567" marR="84567" marT="42284" marB="42284"/>
                </a:tc>
                <a:extLst>
                  <a:ext uri="{0D108BD9-81ED-4DB2-BD59-A6C34878D82A}">
                    <a16:rowId xmlns:a16="http://schemas.microsoft.com/office/drawing/2014/main" val="10003"/>
                  </a:ext>
                </a:extLst>
              </a:tr>
              <a:tr h="1133199">
                <a:tc>
                  <a:txBody>
                    <a:bodyPr/>
                    <a:lstStyle/>
                    <a:p>
                      <a:r>
                        <a:rPr lang="en-US" sz="1700"/>
                        <a:t>Additional Parameters</a:t>
                      </a:r>
                      <a:r>
                        <a:rPr lang="en-US" sz="1700" baseline="0"/>
                        <a:t> for Nodes (Optional)</a:t>
                      </a:r>
                      <a:endParaRPr lang="en-US" sz="1700"/>
                    </a:p>
                  </a:txBody>
                  <a:tcPr marL="84567" marR="84567" marT="42284" marB="42284"/>
                </a:tc>
                <a:tc>
                  <a:txBody>
                    <a:bodyPr/>
                    <a:lstStyle/>
                    <a:p>
                      <a:r>
                        <a:rPr lang="en-US" sz="1700"/>
                        <a:t>Additional</a:t>
                      </a:r>
                      <a:r>
                        <a:rPr lang="en-US" sz="1700" baseline="0"/>
                        <a:t> metrics that explain the complexity of the environment (assortativity, betweenness, centrality etc.)</a:t>
                      </a:r>
                      <a:endParaRPr lang="en-US" sz="1700"/>
                    </a:p>
                  </a:txBody>
                  <a:tcPr marL="84567" marR="84567" marT="42284" marB="42284"/>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a:xfrm>
            <a:off x="9884978" y="6356350"/>
            <a:ext cx="1468821" cy="365125"/>
          </a:xfrm>
        </p:spPr>
        <p:txBody>
          <a:bodyPr vert="horz" lIns="91440" tIns="45720" rIns="91440" bIns="45720" rtlCol="0" anchor="ctr">
            <a:normAutofit/>
          </a:bodyPr>
          <a:lstStyle/>
          <a:p>
            <a:pPr>
              <a:spcAft>
                <a:spcPts val="600"/>
              </a:spcAft>
              <a:defRPr/>
            </a:pPr>
            <a:fld id="{297947FC-029B-0C41-8B4D-461A86E07239}" type="slidenum">
              <a:rPr lang="en-US" altLang="x-none" smtClean="0">
                <a:solidFill>
                  <a:prstClr val="black">
                    <a:tint val="75000"/>
                  </a:prstClr>
                </a:solidFill>
              </a:rPr>
              <a:pPr>
                <a:spcAft>
                  <a:spcPts val="600"/>
                </a:spcAft>
                <a:defRPr/>
              </a:pPr>
              <a:t>9</a:t>
            </a:fld>
            <a:endParaRPr lang="en-US" altLang="x-none">
              <a:solidFill>
                <a:prstClr val="black">
                  <a:tint val="75000"/>
                </a:prstClr>
              </a:solidFill>
            </a:endParaRPr>
          </a:p>
        </p:txBody>
      </p:sp>
      <p:sp>
        <p:nvSpPr>
          <p:cNvPr id="6" name="TextBox 5"/>
          <p:cNvSpPr txBox="1"/>
          <p:nvPr/>
        </p:nvSpPr>
        <p:spPr>
          <a:xfrm>
            <a:off x="4038600" y="4884873"/>
            <a:ext cx="7188199" cy="129209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t>Comparison of how different networks change through time also help understand the given environment.</a:t>
            </a:r>
          </a:p>
        </p:txBody>
      </p:sp>
      <p:sp>
        <p:nvSpPr>
          <p:cNvPr id="7" name="Rectangle 6">
            <a:extLst>
              <a:ext uri="{FF2B5EF4-FFF2-40B4-BE49-F238E27FC236}">
                <a16:creationId xmlns:a16="http://schemas.microsoft.com/office/drawing/2014/main" id="{FC11769B-6F00-3341-9767-6C09BEA7C045}"/>
              </a:ext>
            </a:extLst>
          </p:cNvPr>
          <p:cNvSpPr/>
          <p:nvPr/>
        </p:nvSpPr>
        <p:spPr>
          <a:xfrm>
            <a:off x="7603067" y="1778000"/>
            <a:ext cx="3623732" cy="1651000"/>
          </a:xfrm>
          <a:prstGeom prst="rect">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657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ABAD-B28E-8A42-963C-FA2747AD7F88}"/>
              </a:ext>
            </a:extLst>
          </p:cNvPr>
          <p:cNvSpPr>
            <a:spLocks noGrp="1"/>
          </p:cNvSpPr>
          <p:nvPr>
            <p:ph type="title"/>
          </p:nvPr>
        </p:nvSpPr>
        <p:spPr>
          <a:xfrm>
            <a:off x="1066800" y="354733"/>
            <a:ext cx="10058400" cy="1371600"/>
          </a:xfrm>
        </p:spPr>
        <p:txBody>
          <a:bodyPr/>
          <a:lstStyle/>
          <a:p>
            <a:r>
              <a:rPr lang="en-US" dirty="0"/>
              <a:t>VOWL</a:t>
            </a:r>
          </a:p>
        </p:txBody>
      </p:sp>
      <p:pic>
        <p:nvPicPr>
          <p:cNvPr id="4" name="Content Placeholder 3" descr="A close up of a map&#10;&#10;Description automatically generated">
            <a:hlinkClick r:id="rId3"/>
            <a:extLst>
              <a:ext uri="{FF2B5EF4-FFF2-40B4-BE49-F238E27FC236}">
                <a16:creationId xmlns:a16="http://schemas.microsoft.com/office/drawing/2014/main" id="{C9DC6CAB-BACA-2D45-B79B-49627F026B00}"/>
              </a:ext>
            </a:extLst>
          </p:cNvPr>
          <p:cNvPicPr>
            <a:picLocks noGrp="1" noChangeAspect="1"/>
          </p:cNvPicPr>
          <p:nvPr>
            <p:ph idx="1"/>
          </p:nvPr>
        </p:nvPicPr>
        <p:blipFill>
          <a:blip r:embed="rId4"/>
          <a:stretch>
            <a:fillRect/>
          </a:stretch>
        </p:blipFill>
        <p:spPr>
          <a:xfrm>
            <a:off x="1828800" y="1444237"/>
            <a:ext cx="7501467" cy="5167174"/>
          </a:xfrm>
        </p:spPr>
      </p:pic>
    </p:spTree>
    <p:extLst>
      <p:ext uri="{BB962C8B-B14F-4D97-AF65-F5344CB8AC3E}">
        <p14:creationId xmlns:p14="http://schemas.microsoft.com/office/powerpoint/2010/main" val="932405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D9DCB-0BE9-BA4C-BDF7-2E20D140D9B9}"/>
              </a:ext>
            </a:extLst>
          </p:cNvPr>
          <p:cNvSpPr>
            <a:spLocks noGrp="1"/>
          </p:cNvSpPr>
          <p:nvPr>
            <p:ph type="title"/>
          </p:nvPr>
        </p:nvSpPr>
        <p:spPr>
          <a:xfrm>
            <a:off x="6846137" y="727626"/>
            <a:ext cx="4602152" cy="1718225"/>
          </a:xfrm>
        </p:spPr>
        <p:txBody>
          <a:bodyPr>
            <a:normAutofit/>
          </a:bodyPr>
          <a:lstStyle/>
          <a:p>
            <a:r>
              <a:rPr lang="en-US" dirty="0"/>
              <a:t>D3js</a:t>
            </a:r>
          </a:p>
        </p:txBody>
      </p:sp>
      <p:sp useBgFill="1">
        <p:nvSpPr>
          <p:cNvPr id="14" name="Rectangle 13">
            <a:extLst>
              <a:ext uri="{FF2B5EF4-FFF2-40B4-BE49-F238E27FC236}">
                <a16:creationId xmlns:a16="http://schemas.microsoft.com/office/drawing/2014/main" id="{4E1605C1-ED2D-4AAA-BD9C-24B82055F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3443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8DFA4F8-B856-483B-85AE-5CDF5A5F13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384816"/>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8" name="Rectangle 17">
            <a:extLst>
              <a:ext uri="{FF2B5EF4-FFF2-40B4-BE49-F238E27FC236}">
                <a16:creationId xmlns:a16="http://schemas.microsoft.com/office/drawing/2014/main" id="{6FC9FCC7-29B1-433A-AC58-FEAE48D84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8082" y="407588"/>
            <a:ext cx="5532146" cy="6066184"/>
          </a:xfrm>
          <a:prstGeom prst="rect">
            <a:avLst/>
          </a:prstGeom>
          <a:noFill/>
          <a:ln w="6350" cap="sq" cmpd="sng" algn="ctr">
            <a:solidFill>
              <a:schemeClr val="tx1">
                <a:lumMod val="75000"/>
                <a:lumOff val="25000"/>
              </a:schemeClr>
            </a:solidFill>
            <a:prstDash val="solid"/>
            <a:miter lim="800000"/>
          </a:ln>
          <a:effectLst/>
        </p:spPr>
      </p:sp>
      <p:sp>
        <p:nvSpPr>
          <p:cNvPr id="6" name="Content Placeholder 5">
            <a:extLst>
              <a:ext uri="{FF2B5EF4-FFF2-40B4-BE49-F238E27FC236}">
                <a16:creationId xmlns:a16="http://schemas.microsoft.com/office/drawing/2014/main" id="{5FC96FA0-1CBA-0140-AD38-D4BD3ED1BD35}"/>
              </a:ext>
            </a:extLst>
          </p:cNvPr>
          <p:cNvSpPr>
            <a:spLocks noGrp="1"/>
          </p:cNvSpPr>
          <p:nvPr>
            <p:ph idx="1"/>
          </p:nvPr>
        </p:nvSpPr>
        <p:spPr>
          <a:xfrm>
            <a:off x="6846137" y="2538919"/>
            <a:ext cx="4602152" cy="3596880"/>
          </a:xfrm>
        </p:spPr>
        <p:txBody>
          <a:bodyPr>
            <a:normAutofit/>
          </a:bodyPr>
          <a:lstStyle/>
          <a:p>
            <a:r>
              <a:rPr lang="en-US" dirty="0"/>
              <a:t>JavaScript Library for Visualizing Data. </a:t>
            </a:r>
          </a:p>
          <a:p>
            <a:r>
              <a:rPr lang="en-US" dirty="0"/>
              <a:t>Create force-directed network layout. </a:t>
            </a:r>
          </a:p>
          <a:p>
            <a:r>
              <a:rPr lang="en-US" dirty="0"/>
              <a:t>Example </a:t>
            </a:r>
            <a:endParaRPr lang="en-US" dirty="0">
              <a:hlinkClick r:id="rId2"/>
            </a:endParaRPr>
          </a:p>
          <a:p>
            <a:pPr lvl="1"/>
            <a:r>
              <a:rPr lang="en-US" dirty="0">
                <a:hlinkClick r:id="rId2"/>
              </a:rPr>
              <a:t>https://bl.ocks.org/steveharoz/8c3e2524079a8c440df60c1ab72b5d03</a:t>
            </a:r>
            <a:endParaRPr lang="en-US" dirty="0"/>
          </a:p>
          <a:p>
            <a:pPr marL="0" indent="0">
              <a:buNone/>
            </a:pPr>
            <a:r>
              <a:rPr lang="en-US" dirty="0"/>
              <a:t> </a:t>
            </a:r>
          </a:p>
        </p:txBody>
      </p:sp>
      <p:grpSp>
        <p:nvGrpSpPr>
          <p:cNvPr id="9" name="Group 8">
            <a:extLst>
              <a:ext uri="{FF2B5EF4-FFF2-40B4-BE49-F238E27FC236}">
                <a16:creationId xmlns:a16="http://schemas.microsoft.com/office/drawing/2014/main" id="{9E25A878-9A38-0645-A153-6BE1FDF84065}"/>
              </a:ext>
            </a:extLst>
          </p:cNvPr>
          <p:cNvGrpSpPr/>
          <p:nvPr/>
        </p:nvGrpSpPr>
        <p:grpSpPr>
          <a:xfrm>
            <a:off x="1110331" y="913324"/>
            <a:ext cx="4117181" cy="5075816"/>
            <a:chOff x="6807200" y="822960"/>
            <a:chExt cx="4482645" cy="5526374"/>
          </a:xfrm>
        </p:grpSpPr>
        <p:pic>
          <p:nvPicPr>
            <p:cNvPr id="7" name="Picture 6">
              <a:hlinkClick r:id="rId3"/>
              <a:extLst>
                <a:ext uri="{FF2B5EF4-FFF2-40B4-BE49-F238E27FC236}">
                  <a16:creationId xmlns:a16="http://schemas.microsoft.com/office/drawing/2014/main" id="{A68E10F8-B162-B242-BD3B-CF8DC2575BA4}"/>
                </a:ext>
              </a:extLst>
            </p:cNvPr>
            <p:cNvPicPr>
              <a:picLocks noChangeAspect="1"/>
            </p:cNvPicPr>
            <p:nvPr/>
          </p:nvPicPr>
          <p:blipFill>
            <a:blip r:embed="rId4"/>
            <a:stretch>
              <a:fillRect/>
            </a:stretch>
          </p:blipFill>
          <p:spPr>
            <a:xfrm rot="10800000">
              <a:off x="6807200" y="1015334"/>
              <a:ext cx="4482645" cy="5334000"/>
            </a:xfrm>
            <a:prstGeom prst="rect">
              <a:avLst/>
            </a:prstGeom>
          </p:spPr>
        </p:pic>
        <p:pic>
          <p:nvPicPr>
            <p:cNvPr id="8" name="Picture 7">
              <a:extLst>
                <a:ext uri="{FF2B5EF4-FFF2-40B4-BE49-F238E27FC236}">
                  <a16:creationId xmlns:a16="http://schemas.microsoft.com/office/drawing/2014/main" id="{C1403A6E-BE01-9144-9B20-DC81BD4EE734}"/>
                </a:ext>
              </a:extLst>
            </p:cNvPr>
            <p:cNvPicPr>
              <a:picLocks noChangeAspect="1"/>
            </p:cNvPicPr>
            <p:nvPr/>
          </p:nvPicPr>
          <p:blipFill>
            <a:blip r:embed="rId5"/>
            <a:stretch>
              <a:fillRect/>
            </a:stretch>
          </p:blipFill>
          <p:spPr>
            <a:xfrm>
              <a:off x="6807200" y="822960"/>
              <a:ext cx="1562100" cy="862143"/>
            </a:xfrm>
            <a:prstGeom prst="rect">
              <a:avLst/>
            </a:prstGeom>
          </p:spPr>
        </p:pic>
      </p:grpSp>
    </p:spTree>
    <p:extLst>
      <p:ext uri="{BB962C8B-B14F-4D97-AF65-F5344CB8AC3E}">
        <p14:creationId xmlns:p14="http://schemas.microsoft.com/office/powerpoint/2010/main" val="2499576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433" y="643464"/>
            <a:ext cx="2888344" cy="1428737"/>
          </a:xfrm>
        </p:spPr>
        <p:txBody>
          <a:bodyPr>
            <a:normAutofit/>
          </a:bodyPr>
          <a:lstStyle/>
          <a:p>
            <a:r>
              <a:rPr lang="en-US" sz="3200" dirty="0" err="1">
                <a:solidFill>
                  <a:schemeClr val="tx1"/>
                </a:solidFill>
              </a:rPr>
              <a:t>iGraph</a:t>
            </a:r>
            <a:endParaRPr lang="en-US" sz="3200" dirty="0">
              <a:solidFill>
                <a:schemeClr val="tx1"/>
              </a:solidFill>
            </a:endParaRPr>
          </a:p>
        </p:txBody>
      </p:sp>
      <p:sp>
        <p:nvSpPr>
          <p:cNvPr id="3" name="Content Placeholder 2"/>
          <p:cNvSpPr>
            <a:spLocks noGrp="1"/>
          </p:cNvSpPr>
          <p:nvPr>
            <p:ph idx="1"/>
          </p:nvPr>
        </p:nvSpPr>
        <p:spPr>
          <a:xfrm>
            <a:off x="643337" y="2184036"/>
            <a:ext cx="2888439" cy="3869634"/>
          </a:xfrm>
        </p:spPr>
        <p:txBody>
          <a:bodyPr>
            <a:normAutofit/>
          </a:bodyPr>
          <a:lstStyle/>
          <a:p>
            <a:r>
              <a:rPr lang="en-US" dirty="0"/>
              <a:t>R package for creating static graphs. </a:t>
            </a:r>
          </a:p>
          <a:p>
            <a:r>
              <a:rPr lang="en-US" dirty="0"/>
              <a:t>Covers most of the required functions for creating, analyzing and interpreting networks. </a:t>
            </a:r>
          </a:p>
          <a:p>
            <a:r>
              <a:rPr lang="en-US" dirty="0"/>
              <a:t>Graph objects can be easily converted to different data structures required for other exploration. </a:t>
            </a:r>
          </a:p>
        </p:txBody>
      </p:sp>
      <p:sp>
        <p:nvSpPr>
          <p:cNvPr id="4" name="Slide Number Placeholder 3"/>
          <p:cNvSpPr>
            <a:spLocks noGrp="1"/>
          </p:cNvSpPr>
          <p:nvPr>
            <p:ph type="sldNum" sz="quarter" idx="12"/>
          </p:nvPr>
        </p:nvSpPr>
        <p:spPr>
          <a:xfrm>
            <a:off x="10994574" y="6307672"/>
            <a:ext cx="640080" cy="274320"/>
          </a:xfrm>
        </p:spPr>
        <p:txBody>
          <a:bodyPr>
            <a:normAutofit/>
          </a:bodyPr>
          <a:lstStyle/>
          <a:p>
            <a:pPr>
              <a:spcAft>
                <a:spcPts val="600"/>
              </a:spcAft>
              <a:defRPr/>
            </a:pPr>
            <a:fld id="{297947FC-029B-0C41-8B4D-461A86E07239}" type="slidenum">
              <a:rPr lang="en-US" altLang="x-none">
                <a:solidFill>
                  <a:schemeClr val="tx1">
                    <a:lumMod val="65000"/>
                    <a:lumOff val="35000"/>
                  </a:schemeClr>
                </a:solidFill>
              </a:rPr>
              <a:pPr>
                <a:spcAft>
                  <a:spcPts val="600"/>
                </a:spcAft>
                <a:defRPr/>
              </a:pPr>
              <a:t>12</a:t>
            </a:fld>
            <a:endParaRPr lang="en-US" altLang="x-none">
              <a:solidFill>
                <a:schemeClr val="tx1">
                  <a:lumMod val="65000"/>
                  <a:lumOff val="35000"/>
                </a:schemeClr>
              </a:solidFill>
            </a:endParaRPr>
          </a:p>
        </p:txBody>
      </p:sp>
      <p:grpSp>
        <p:nvGrpSpPr>
          <p:cNvPr id="5" name="Group 4"/>
          <p:cNvGrpSpPr/>
          <p:nvPr/>
        </p:nvGrpSpPr>
        <p:grpSpPr>
          <a:xfrm>
            <a:off x="32689800" y="20158702"/>
            <a:ext cx="7551806" cy="4538857"/>
            <a:chOff x="381000" y="1143000"/>
            <a:chExt cx="8458200" cy="5105400"/>
          </a:xfrm>
        </p:grpSpPr>
        <p:sp>
          <p:nvSpPr>
            <p:cNvPr id="6" name="Picture 4"/>
            <p:cNvSpPr>
              <a:spLocks noChangeAspect="1"/>
            </p:cNvSpPr>
            <p:nvPr/>
          </p:nvSpPr>
          <p:spPr bwMode="auto">
            <a:xfrm>
              <a:off x="3352800" y="1447800"/>
              <a:ext cx="2573338" cy="195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 name="Picture 1"/>
            <p:cNvSpPr>
              <a:spLocks noChangeAspect="1"/>
            </p:cNvSpPr>
            <p:nvPr/>
          </p:nvSpPr>
          <p:spPr bwMode="auto">
            <a:xfrm>
              <a:off x="5181600" y="3074988"/>
              <a:ext cx="1905000" cy="1954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 name="TextBox 1"/>
            <p:cNvSpPr txBox="1">
              <a:spLocks noChangeArrowheads="1"/>
            </p:cNvSpPr>
            <p:nvPr/>
          </p:nvSpPr>
          <p:spPr bwMode="auto">
            <a:xfrm>
              <a:off x="3641725" y="1820863"/>
              <a:ext cx="206903" cy="865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4400">
                  <a:solidFill>
                    <a:schemeClr val="tx1"/>
                  </a:solidFill>
                  <a:latin typeface="Times New Roman" charset="0"/>
                  <a:ea typeface="ＭＳ Ｐゴシック" charset="0"/>
                  <a:cs typeface="ＭＳ Ｐゴシック" charset="0"/>
                </a:defRPr>
              </a:lvl1pPr>
              <a:lvl2pPr marL="742950" indent="-285750" eaLnBrk="0" hangingPunct="0">
                <a:defRPr sz="4400">
                  <a:solidFill>
                    <a:schemeClr val="tx1"/>
                  </a:solidFill>
                  <a:latin typeface="Times New Roman" charset="0"/>
                  <a:ea typeface="ＭＳ Ｐゴシック" charset="0"/>
                </a:defRPr>
              </a:lvl2pPr>
              <a:lvl3pPr marL="1143000" indent="-228600" eaLnBrk="0" hangingPunct="0">
                <a:defRPr sz="4400">
                  <a:solidFill>
                    <a:schemeClr val="tx1"/>
                  </a:solidFill>
                  <a:latin typeface="Times New Roman" charset="0"/>
                  <a:ea typeface="ＭＳ Ｐゴシック" charset="0"/>
                </a:defRPr>
              </a:lvl3pPr>
              <a:lvl4pPr marL="1600200" indent="-228600" eaLnBrk="0" hangingPunct="0">
                <a:defRPr sz="4400">
                  <a:solidFill>
                    <a:schemeClr val="tx1"/>
                  </a:solidFill>
                  <a:latin typeface="Times New Roman" charset="0"/>
                  <a:ea typeface="ＭＳ Ｐゴシック" charset="0"/>
                </a:defRPr>
              </a:lvl4pPr>
              <a:lvl5pPr marL="2057400" indent="-228600" eaLnBrk="0" hangingPunct="0">
                <a:defRPr sz="4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tx1"/>
                  </a:solidFill>
                  <a:latin typeface="Times New Roman" charset="0"/>
                  <a:ea typeface="ＭＳ Ｐゴシック" charset="0"/>
                </a:defRPr>
              </a:lvl9pPr>
            </a:lstStyle>
            <a:p>
              <a:pPr eaLnBrk="1" hangingPunct="1"/>
              <a:endParaRPr lang="en-US"/>
            </a:p>
          </p:txBody>
        </p:sp>
        <p:pic>
          <p:nvPicPr>
            <p:cNvPr id="9" name="Picture 8" descr="3Faunas_1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 y="1143000"/>
              <a:ext cx="8458200" cy="5105400"/>
            </a:xfrm>
            <a:prstGeom prst="rect">
              <a:avLst/>
            </a:prstGeom>
          </p:spPr>
        </p:pic>
        <p:sp>
          <p:nvSpPr>
            <p:cNvPr id="10" name="Rectangle 9"/>
            <p:cNvSpPr/>
            <p:nvPr/>
          </p:nvSpPr>
          <p:spPr>
            <a:xfrm>
              <a:off x="381000" y="1143000"/>
              <a:ext cx="8458200" cy="5105400"/>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238930" y="2971800"/>
              <a:ext cx="784949" cy="415432"/>
            </a:xfrm>
            <a:prstGeom prst="rect">
              <a:avLst/>
            </a:prstGeom>
            <a:noFill/>
          </p:spPr>
          <p:txBody>
            <a:bodyPr wrap="none" rtlCol="0">
              <a:spAutoFit/>
            </a:bodyPr>
            <a:lstStyle/>
            <a:p>
              <a:pPr>
                <a:spcAft>
                  <a:spcPts val="600"/>
                </a:spcAft>
              </a:pPr>
              <a:r>
                <a:rPr lang="en-US" b="1">
                  <a:solidFill>
                    <a:srgbClr val="008000"/>
                  </a:solidFill>
                </a:rPr>
                <a:t>Time</a:t>
              </a:r>
            </a:p>
          </p:txBody>
        </p:sp>
        <p:sp>
          <p:nvSpPr>
            <p:cNvPr id="12" name="Oval 11"/>
            <p:cNvSpPr/>
            <p:nvPr/>
          </p:nvSpPr>
          <p:spPr>
            <a:xfrm rot="21185250">
              <a:off x="2717747" y="2711490"/>
              <a:ext cx="793145"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21185250">
              <a:off x="6375668" y="3925371"/>
              <a:ext cx="704756"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21185250">
              <a:off x="5179408" y="2852301"/>
              <a:ext cx="1219509"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rved Down Arrow 14"/>
            <p:cNvSpPr/>
            <p:nvPr/>
          </p:nvSpPr>
          <p:spPr>
            <a:xfrm rot="1200000">
              <a:off x="1504367" y="3218937"/>
              <a:ext cx="6401625" cy="1013977"/>
            </a:xfrm>
            <a:prstGeom prst="curvedDownArrow">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ffectLst>
                  <a:glow rad="139700">
                    <a:schemeClr val="accent4">
                      <a:satMod val="175000"/>
                      <a:alpha val="40000"/>
                    </a:schemeClr>
                  </a:glow>
                </a:effectLst>
              </a:endParaRPr>
            </a:p>
          </p:txBody>
        </p:sp>
      </p:grpSp>
      <p:grpSp>
        <p:nvGrpSpPr>
          <p:cNvPr id="16" name="Group 15"/>
          <p:cNvGrpSpPr/>
          <p:nvPr/>
        </p:nvGrpSpPr>
        <p:grpSpPr>
          <a:xfrm>
            <a:off x="32842200" y="20311102"/>
            <a:ext cx="7551806" cy="4538857"/>
            <a:chOff x="381000" y="1143000"/>
            <a:chExt cx="8458200" cy="5105400"/>
          </a:xfrm>
        </p:grpSpPr>
        <p:sp>
          <p:nvSpPr>
            <p:cNvPr id="17" name="Picture 4"/>
            <p:cNvSpPr>
              <a:spLocks noChangeAspect="1"/>
            </p:cNvSpPr>
            <p:nvPr/>
          </p:nvSpPr>
          <p:spPr bwMode="auto">
            <a:xfrm>
              <a:off x="3352800" y="1447800"/>
              <a:ext cx="2573338" cy="195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8" name="Picture 1"/>
            <p:cNvSpPr>
              <a:spLocks noChangeAspect="1"/>
            </p:cNvSpPr>
            <p:nvPr/>
          </p:nvSpPr>
          <p:spPr bwMode="auto">
            <a:xfrm>
              <a:off x="5181600" y="3074988"/>
              <a:ext cx="1905000" cy="1954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9" name="TextBox 1"/>
            <p:cNvSpPr txBox="1">
              <a:spLocks noChangeArrowheads="1"/>
            </p:cNvSpPr>
            <p:nvPr/>
          </p:nvSpPr>
          <p:spPr bwMode="auto">
            <a:xfrm>
              <a:off x="3641725" y="1820863"/>
              <a:ext cx="206903" cy="865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4400">
                  <a:solidFill>
                    <a:schemeClr val="tx1"/>
                  </a:solidFill>
                  <a:latin typeface="Times New Roman" charset="0"/>
                  <a:ea typeface="ＭＳ Ｐゴシック" charset="0"/>
                  <a:cs typeface="ＭＳ Ｐゴシック" charset="0"/>
                </a:defRPr>
              </a:lvl1pPr>
              <a:lvl2pPr marL="742950" indent="-285750" eaLnBrk="0" hangingPunct="0">
                <a:defRPr sz="4400">
                  <a:solidFill>
                    <a:schemeClr val="tx1"/>
                  </a:solidFill>
                  <a:latin typeface="Times New Roman" charset="0"/>
                  <a:ea typeface="ＭＳ Ｐゴシック" charset="0"/>
                </a:defRPr>
              </a:lvl2pPr>
              <a:lvl3pPr marL="1143000" indent="-228600" eaLnBrk="0" hangingPunct="0">
                <a:defRPr sz="4400">
                  <a:solidFill>
                    <a:schemeClr val="tx1"/>
                  </a:solidFill>
                  <a:latin typeface="Times New Roman" charset="0"/>
                  <a:ea typeface="ＭＳ Ｐゴシック" charset="0"/>
                </a:defRPr>
              </a:lvl3pPr>
              <a:lvl4pPr marL="1600200" indent="-228600" eaLnBrk="0" hangingPunct="0">
                <a:defRPr sz="4400">
                  <a:solidFill>
                    <a:schemeClr val="tx1"/>
                  </a:solidFill>
                  <a:latin typeface="Times New Roman" charset="0"/>
                  <a:ea typeface="ＭＳ Ｐゴシック" charset="0"/>
                </a:defRPr>
              </a:lvl4pPr>
              <a:lvl5pPr marL="2057400" indent="-228600" eaLnBrk="0" hangingPunct="0">
                <a:defRPr sz="4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tx1"/>
                  </a:solidFill>
                  <a:latin typeface="Times New Roman" charset="0"/>
                  <a:ea typeface="ＭＳ Ｐゴシック" charset="0"/>
                </a:defRPr>
              </a:lvl9pPr>
            </a:lstStyle>
            <a:p>
              <a:pPr eaLnBrk="1" hangingPunct="1"/>
              <a:endParaRPr lang="en-US"/>
            </a:p>
          </p:txBody>
        </p:sp>
        <p:pic>
          <p:nvPicPr>
            <p:cNvPr id="20" name="Picture 19" descr="3Faunas_1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 y="1143000"/>
              <a:ext cx="8458200" cy="5105400"/>
            </a:xfrm>
            <a:prstGeom prst="rect">
              <a:avLst/>
            </a:prstGeom>
          </p:spPr>
        </p:pic>
        <p:sp>
          <p:nvSpPr>
            <p:cNvPr id="21" name="Rectangle 20"/>
            <p:cNvSpPr/>
            <p:nvPr/>
          </p:nvSpPr>
          <p:spPr>
            <a:xfrm>
              <a:off x="381000" y="1143000"/>
              <a:ext cx="8458200" cy="5105400"/>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238930" y="2971800"/>
              <a:ext cx="784949" cy="415432"/>
            </a:xfrm>
            <a:prstGeom prst="rect">
              <a:avLst/>
            </a:prstGeom>
            <a:noFill/>
          </p:spPr>
          <p:txBody>
            <a:bodyPr wrap="none" rtlCol="0">
              <a:spAutoFit/>
            </a:bodyPr>
            <a:lstStyle/>
            <a:p>
              <a:pPr>
                <a:spcAft>
                  <a:spcPts val="600"/>
                </a:spcAft>
              </a:pPr>
              <a:r>
                <a:rPr lang="en-US" b="1">
                  <a:solidFill>
                    <a:srgbClr val="008000"/>
                  </a:solidFill>
                </a:rPr>
                <a:t>Time</a:t>
              </a:r>
            </a:p>
          </p:txBody>
        </p:sp>
        <p:sp>
          <p:nvSpPr>
            <p:cNvPr id="23" name="Oval 22"/>
            <p:cNvSpPr/>
            <p:nvPr/>
          </p:nvSpPr>
          <p:spPr>
            <a:xfrm rot="21185250">
              <a:off x="2717747" y="2711490"/>
              <a:ext cx="793145"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21185250">
              <a:off x="6375668" y="3925371"/>
              <a:ext cx="704756"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21185250">
              <a:off x="5179408" y="2852301"/>
              <a:ext cx="1219509"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rved Down Arrow 25"/>
            <p:cNvSpPr/>
            <p:nvPr/>
          </p:nvSpPr>
          <p:spPr>
            <a:xfrm rot="1200000">
              <a:off x="1504367" y="3218937"/>
              <a:ext cx="6401625" cy="1013977"/>
            </a:xfrm>
            <a:prstGeom prst="curvedDownArrow">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ffectLst>
                  <a:glow rad="139700">
                    <a:schemeClr val="accent4">
                      <a:satMod val="175000"/>
                      <a:alpha val="40000"/>
                    </a:schemeClr>
                  </a:glow>
                </a:effectLst>
              </a:endParaRPr>
            </a:p>
          </p:txBody>
        </p:sp>
      </p:grpSp>
      <p:grpSp>
        <p:nvGrpSpPr>
          <p:cNvPr id="27" name="Group 26"/>
          <p:cNvGrpSpPr/>
          <p:nvPr/>
        </p:nvGrpSpPr>
        <p:grpSpPr>
          <a:xfrm>
            <a:off x="32994600" y="20463502"/>
            <a:ext cx="7551806" cy="4538857"/>
            <a:chOff x="381000" y="1143000"/>
            <a:chExt cx="8458200" cy="5105400"/>
          </a:xfrm>
        </p:grpSpPr>
        <p:sp>
          <p:nvSpPr>
            <p:cNvPr id="28" name="Picture 4"/>
            <p:cNvSpPr>
              <a:spLocks noChangeAspect="1"/>
            </p:cNvSpPr>
            <p:nvPr/>
          </p:nvSpPr>
          <p:spPr bwMode="auto">
            <a:xfrm>
              <a:off x="3352800" y="1447800"/>
              <a:ext cx="2573338" cy="195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9" name="Picture 1"/>
            <p:cNvSpPr>
              <a:spLocks noChangeAspect="1"/>
            </p:cNvSpPr>
            <p:nvPr/>
          </p:nvSpPr>
          <p:spPr bwMode="auto">
            <a:xfrm>
              <a:off x="5181600" y="3074988"/>
              <a:ext cx="1905000" cy="1954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0" name="TextBox 1"/>
            <p:cNvSpPr txBox="1">
              <a:spLocks noChangeArrowheads="1"/>
            </p:cNvSpPr>
            <p:nvPr/>
          </p:nvSpPr>
          <p:spPr bwMode="auto">
            <a:xfrm>
              <a:off x="3641725" y="1820863"/>
              <a:ext cx="206903" cy="865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4400">
                  <a:solidFill>
                    <a:schemeClr val="tx1"/>
                  </a:solidFill>
                  <a:latin typeface="Times New Roman" charset="0"/>
                  <a:ea typeface="ＭＳ Ｐゴシック" charset="0"/>
                  <a:cs typeface="ＭＳ Ｐゴシック" charset="0"/>
                </a:defRPr>
              </a:lvl1pPr>
              <a:lvl2pPr marL="742950" indent="-285750" eaLnBrk="0" hangingPunct="0">
                <a:defRPr sz="4400">
                  <a:solidFill>
                    <a:schemeClr val="tx1"/>
                  </a:solidFill>
                  <a:latin typeface="Times New Roman" charset="0"/>
                  <a:ea typeface="ＭＳ Ｐゴシック" charset="0"/>
                </a:defRPr>
              </a:lvl2pPr>
              <a:lvl3pPr marL="1143000" indent="-228600" eaLnBrk="0" hangingPunct="0">
                <a:defRPr sz="4400">
                  <a:solidFill>
                    <a:schemeClr val="tx1"/>
                  </a:solidFill>
                  <a:latin typeface="Times New Roman" charset="0"/>
                  <a:ea typeface="ＭＳ Ｐゴシック" charset="0"/>
                </a:defRPr>
              </a:lvl3pPr>
              <a:lvl4pPr marL="1600200" indent="-228600" eaLnBrk="0" hangingPunct="0">
                <a:defRPr sz="4400">
                  <a:solidFill>
                    <a:schemeClr val="tx1"/>
                  </a:solidFill>
                  <a:latin typeface="Times New Roman" charset="0"/>
                  <a:ea typeface="ＭＳ Ｐゴシック" charset="0"/>
                </a:defRPr>
              </a:lvl4pPr>
              <a:lvl5pPr marL="2057400" indent="-228600" eaLnBrk="0" hangingPunct="0">
                <a:defRPr sz="4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tx1"/>
                  </a:solidFill>
                  <a:latin typeface="Times New Roman" charset="0"/>
                  <a:ea typeface="ＭＳ Ｐゴシック" charset="0"/>
                </a:defRPr>
              </a:lvl9pPr>
            </a:lstStyle>
            <a:p>
              <a:pPr eaLnBrk="1" hangingPunct="1"/>
              <a:endParaRPr lang="en-US"/>
            </a:p>
          </p:txBody>
        </p:sp>
        <p:pic>
          <p:nvPicPr>
            <p:cNvPr id="31" name="Picture 30" descr="3Faunas_1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 y="1143000"/>
              <a:ext cx="8458200" cy="5105400"/>
            </a:xfrm>
            <a:prstGeom prst="rect">
              <a:avLst/>
            </a:prstGeom>
          </p:spPr>
        </p:pic>
        <p:sp>
          <p:nvSpPr>
            <p:cNvPr id="32" name="Rectangle 31"/>
            <p:cNvSpPr/>
            <p:nvPr/>
          </p:nvSpPr>
          <p:spPr>
            <a:xfrm>
              <a:off x="381000" y="1143000"/>
              <a:ext cx="8458200" cy="5105400"/>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1238930" y="2971800"/>
              <a:ext cx="784949" cy="415432"/>
            </a:xfrm>
            <a:prstGeom prst="rect">
              <a:avLst/>
            </a:prstGeom>
            <a:noFill/>
          </p:spPr>
          <p:txBody>
            <a:bodyPr wrap="none" rtlCol="0">
              <a:spAutoFit/>
            </a:bodyPr>
            <a:lstStyle/>
            <a:p>
              <a:pPr>
                <a:spcAft>
                  <a:spcPts val="600"/>
                </a:spcAft>
              </a:pPr>
              <a:r>
                <a:rPr lang="en-US" b="1">
                  <a:solidFill>
                    <a:srgbClr val="008000"/>
                  </a:solidFill>
                </a:rPr>
                <a:t>Time</a:t>
              </a:r>
            </a:p>
          </p:txBody>
        </p:sp>
        <p:sp>
          <p:nvSpPr>
            <p:cNvPr id="34" name="Oval 33"/>
            <p:cNvSpPr/>
            <p:nvPr/>
          </p:nvSpPr>
          <p:spPr>
            <a:xfrm rot="21185250">
              <a:off x="2717747" y="2711490"/>
              <a:ext cx="793145"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rot="21185250">
              <a:off x="6375668" y="3925371"/>
              <a:ext cx="704756"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rot="21185250">
              <a:off x="5179408" y="2852301"/>
              <a:ext cx="1219509"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urved Down Arrow 36"/>
            <p:cNvSpPr/>
            <p:nvPr/>
          </p:nvSpPr>
          <p:spPr>
            <a:xfrm rot="1200000">
              <a:off x="1504367" y="3218937"/>
              <a:ext cx="6401625" cy="1013977"/>
            </a:xfrm>
            <a:prstGeom prst="curvedDownArrow">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ffectLst>
                  <a:glow rad="139700">
                    <a:schemeClr val="accent4">
                      <a:satMod val="175000"/>
                      <a:alpha val="40000"/>
                    </a:schemeClr>
                  </a:glow>
                </a:effectLst>
              </a:endParaRPr>
            </a:p>
          </p:txBody>
        </p:sp>
      </p:grpSp>
      <p:grpSp>
        <p:nvGrpSpPr>
          <p:cNvPr id="38" name="Group 37"/>
          <p:cNvGrpSpPr/>
          <p:nvPr/>
        </p:nvGrpSpPr>
        <p:grpSpPr>
          <a:xfrm>
            <a:off x="33147000" y="20615902"/>
            <a:ext cx="7551806" cy="4538857"/>
            <a:chOff x="381000" y="1143000"/>
            <a:chExt cx="8458200" cy="5105400"/>
          </a:xfrm>
        </p:grpSpPr>
        <p:sp>
          <p:nvSpPr>
            <p:cNvPr id="39" name="Picture 4"/>
            <p:cNvSpPr>
              <a:spLocks noChangeAspect="1"/>
            </p:cNvSpPr>
            <p:nvPr/>
          </p:nvSpPr>
          <p:spPr bwMode="auto">
            <a:xfrm>
              <a:off x="3352800" y="1447800"/>
              <a:ext cx="2573338" cy="195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0" name="Picture 1"/>
            <p:cNvSpPr>
              <a:spLocks noChangeAspect="1"/>
            </p:cNvSpPr>
            <p:nvPr/>
          </p:nvSpPr>
          <p:spPr bwMode="auto">
            <a:xfrm>
              <a:off x="5181600" y="3074988"/>
              <a:ext cx="1905000" cy="1954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1" name="TextBox 1"/>
            <p:cNvSpPr txBox="1">
              <a:spLocks noChangeArrowheads="1"/>
            </p:cNvSpPr>
            <p:nvPr/>
          </p:nvSpPr>
          <p:spPr bwMode="auto">
            <a:xfrm>
              <a:off x="3641725" y="1820863"/>
              <a:ext cx="206903" cy="8654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4400">
                  <a:solidFill>
                    <a:schemeClr val="tx1"/>
                  </a:solidFill>
                  <a:latin typeface="Times New Roman" charset="0"/>
                  <a:ea typeface="ＭＳ Ｐゴシック" charset="0"/>
                  <a:cs typeface="ＭＳ Ｐゴシック" charset="0"/>
                </a:defRPr>
              </a:lvl1pPr>
              <a:lvl2pPr marL="742950" indent="-285750" eaLnBrk="0" hangingPunct="0">
                <a:defRPr sz="4400">
                  <a:solidFill>
                    <a:schemeClr val="tx1"/>
                  </a:solidFill>
                  <a:latin typeface="Times New Roman" charset="0"/>
                  <a:ea typeface="ＭＳ Ｐゴシック" charset="0"/>
                </a:defRPr>
              </a:lvl2pPr>
              <a:lvl3pPr marL="1143000" indent="-228600" eaLnBrk="0" hangingPunct="0">
                <a:defRPr sz="4400">
                  <a:solidFill>
                    <a:schemeClr val="tx1"/>
                  </a:solidFill>
                  <a:latin typeface="Times New Roman" charset="0"/>
                  <a:ea typeface="ＭＳ Ｐゴシック" charset="0"/>
                </a:defRPr>
              </a:lvl3pPr>
              <a:lvl4pPr marL="1600200" indent="-228600" eaLnBrk="0" hangingPunct="0">
                <a:defRPr sz="4400">
                  <a:solidFill>
                    <a:schemeClr val="tx1"/>
                  </a:solidFill>
                  <a:latin typeface="Times New Roman" charset="0"/>
                  <a:ea typeface="ＭＳ Ｐゴシック" charset="0"/>
                </a:defRPr>
              </a:lvl4pPr>
              <a:lvl5pPr marL="2057400" indent="-228600" eaLnBrk="0" hangingPunct="0">
                <a:defRPr sz="4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tx1"/>
                  </a:solidFill>
                  <a:latin typeface="Times New Roman" charset="0"/>
                  <a:ea typeface="ＭＳ Ｐゴシック" charset="0"/>
                </a:defRPr>
              </a:lvl9pPr>
            </a:lstStyle>
            <a:p>
              <a:pPr eaLnBrk="1" hangingPunct="1"/>
              <a:endParaRPr lang="en-US"/>
            </a:p>
          </p:txBody>
        </p:sp>
        <p:pic>
          <p:nvPicPr>
            <p:cNvPr id="42" name="Picture 41" descr="3Faunas_1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 y="1143000"/>
              <a:ext cx="8458200" cy="5105400"/>
            </a:xfrm>
            <a:prstGeom prst="rect">
              <a:avLst/>
            </a:prstGeom>
          </p:spPr>
        </p:pic>
        <p:sp>
          <p:nvSpPr>
            <p:cNvPr id="43" name="Rectangle 42"/>
            <p:cNvSpPr/>
            <p:nvPr/>
          </p:nvSpPr>
          <p:spPr>
            <a:xfrm>
              <a:off x="381000" y="1143000"/>
              <a:ext cx="8458200" cy="5105400"/>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TextBox 43"/>
            <p:cNvSpPr txBox="1"/>
            <p:nvPr/>
          </p:nvSpPr>
          <p:spPr>
            <a:xfrm>
              <a:off x="1238930" y="2971800"/>
              <a:ext cx="784949" cy="415432"/>
            </a:xfrm>
            <a:prstGeom prst="rect">
              <a:avLst/>
            </a:prstGeom>
            <a:noFill/>
          </p:spPr>
          <p:txBody>
            <a:bodyPr wrap="none" rtlCol="0">
              <a:spAutoFit/>
            </a:bodyPr>
            <a:lstStyle/>
            <a:p>
              <a:pPr>
                <a:spcAft>
                  <a:spcPts val="600"/>
                </a:spcAft>
              </a:pPr>
              <a:r>
                <a:rPr lang="en-US" b="1">
                  <a:solidFill>
                    <a:srgbClr val="008000"/>
                  </a:solidFill>
                </a:rPr>
                <a:t>Time</a:t>
              </a:r>
            </a:p>
          </p:txBody>
        </p:sp>
        <p:sp>
          <p:nvSpPr>
            <p:cNvPr id="45" name="Oval 44"/>
            <p:cNvSpPr/>
            <p:nvPr/>
          </p:nvSpPr>
          <p:spPr>
            <a:xfrm rot="21185250">
              <a:off x="2717747" y="2711490"/>
              <a:ext cx="793145"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rot="21185250">
              <a:off x="6375668" y="3925371"/>
              <a:ext cx="704756"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rot="21185250">
              <a:off x="5179408" y="2852301"/>
              <a:ext cx="1219509" cy="891191"/>
            </a:xfrm>
            <a:prstGeom prst="ellipse">
              <a:avLst/>
            </a:prstGeom>
            <a:noFill/>
            <a:ln w="76200" cmpd="sng">
              <a:solidFill>
                <a:srgbClr val="008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urved Down Arrow 47"/>
            <p:cNvSpPr/>
            <p:nvPr/>
          </p:nvSpPr>
          <p:spPr>
            <a:xfrm rot="1200000">
              <a:off x="1504367" y="3218937"/>
              <a:ext cx="6401625" cy="1013977"/>
            </a:xfrm>
            <a:prstGeom prst="curvedDownArrow">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ffectLst>
                  <a:glow rad="139700">
                    <a:schemeClr val="accent4">
                      <a:satMod val="175000"/>
                      <a:alpha val="40000"/>
                    </a:schemeClr>
                  </a:glow>
                </a:effectLst>
              </a:endParaRPr>
            </a:p>
          </p:txBody>
        </p:sp>
      </p:grpSp>
      <p:grpSp>
        <p:nvGrpSpPr>
          <p:cNvPr id="70" name="Group 69">
            <a:extLst>
              <a:ext uri="{FF2B5EF4-FFF2-40B4-BE49-F238E27FC236}">
                <a16:creationId xmlns:a16="http://schemas.microsoft.com/office/drawing/2014/main" id="{01E405E0-0749-CC4F-8D5D-3A3637052F2A}"/>
              </a:ext>
            </a:extLst>
          </p:cNvPr>
          <p:cNvGrpSpPr/>
          <p:nvPr/>
        </p:nvGrpSpPr>
        <p:grpSpPr>
          <a:xfrm>
            <a:off x="5754028" y="379135"/>
            <a:ext cx="5583006" cy="6116096"/>
            <a:chOff x="6353730" y="559358"/>
            <a:chExt cx="4871793" cy="5556738"/>
          </a:xfrm>
        </p:grpSpPr>
        <p:pic>
          <p:nvPicPr>
            <p:cNvPr id="51" name="Picture 50">
              <a:extLst>
                <a:ext uri="{FF2B5EF4-FFF2-40B4-BE49-F238E27FC236}">
                  <a16:creationId xmlns:a16="http://schemas.microsoft.com/office/drawing/2014/main" id="{A756B89D-536B-FC44-BAEE-DD61B0A28DAD}"/>
                </a:ext>
              </a:extLst>
            </p:cNvPr>
            <p:cNvPicPr>
              <a:picLocks noChangeAspect="1"/>
            </p:cNvPicPr>
            <p:nvPr/>
          </p:nvPicPr>
          <p:blipFill rotWithShape="1">
            <a:blip r:embed="rId4">
              <a:extLst>
                <a:ext uri="{28A0092B-C50C-407E-A947-70E740481C1C}">
                  <a14:useLocalDpi xmlns:a14="http://schemas.microsoft.com/office/drawing/2010/main" val="0"/>
                </a:ext>
              </a:extLst>
            </a:blip>
            <a:srcRect l="14387" t="15488" r="29933" b="6936"/>
            <a:stretch/>
          </p:blipFill>
          <p:spPr>
            <a:xfrm>
              <a:off x="6353730" y="559358"/>
              <a:ext cx="4871793" cy="5556738"/>
            </a:xfrm>
            <a:prstGeom prst="rect">
              <a:avLst/>
            </a:prstGeom>
          </p:spPr>
        </p:pic>
        <p:sp>
          <p:nvSpPr>
            <p:cNvPr id="52" name="TextBox 51">
              <a:extLst>
                <a:ext uri="{FF2B5EF4-FFF2-40B4-BE49-F238E27FC236}">
                  <a16:creationId xmlns:a16="http://schemas.microsoft.com/office/drawing/2014/main" id="{9BD42200-8B6E-0043-9D96-DD253C4D1A85}"/>
                </a:ext>
              </a:extLst>
            </p:cNvPr>
            <p:cNvSpPr txBox="1"/>
            <p:nvPr/>
          </p:nvSpPr>
          <p:spPr>
            <a:xfrm>
              <a:off x="9457570" y="2256465"/>
              <a:ext cx="461818" cy="246221"/>
            </a:xfrm>
            <a:prstGeom prst="rect">
              <a:avLst/>
            </a:prstGeom>
            <a:noFill/>
          </p:spPr>
          <p:txBody>
            <a:bodyPr wrap="square" rtlCol="0">
              <a:spAutoFit/>
            </a:bodyPr>
            <a:lstStyle/>
            <a:p>
              <a:r>
                <a:rPr lang="en-US" sz="1000" dirty="0" err="1">
                  <a:solidFill>
                    <a:schemeClr val="bg1"/>
                  </a:solidFill>
                </a:rPr>
                <a:t>Pb</a:t>
              </a:r>
              <a:endParaRPr lang="en-US" sz="1000" dirty="0">
                <a:solidFill>
                  <a:schemeClr val="bg1"/>
                </a:solidFill>
              </a:endParaRPr>
            </a:p>
          </p:txBody>
        </p:sp>
        <p:sp>
          <p:nvSpPr>
            <p:cNvPr id="53" name="TextBox 52">
              <a:extLst>
                <a:ext uri="{FF2B5EF4-FFF2-40B4-BE49-F238E27FC236}">
                  <a16:creationId xmlns:a16="http://schemas.microsoft.com/office/drawing/2014/main" id="{A891284D-84F9-844E-8D3C-5C53674F0FDE}"/>
                </a:ext>
              </a:extLst>
            </p:cNvPr>
            <p:cNvSpPr txBox="1"/>
            <p:nvPr/>
          </p:nvSpPr>
          <p:spPr>
            <a:xfrm>
              <a:off x="8829850" y="3060928"/>
              <a:ext cx="461818" cy="276999"/>
            </a:xfrm>
            <a:prstGeom prst="rect">
              <a:avLst/>
            </a:prstGeom>
            <a:noFill/>
          </p:spPr>
          <p:txBody>
            <a:bodyPr wrap="square" rtlCol="0">
              <a:spAutoFit/>
            </a:bodyPr>
            <a:lstStyle/>
            <a:p>
              <a:r>
                <a:rPr lang="en-US" sz="1200" dirty="0">
                  <a:solidFill>
                    <a:schemeClr val="bg1"/>
                  </a:solidFill>
                </a:rPr>
                <a:t>U</a:t>
              </a:r>
            </a:p>
          </p:txBody>
        </p:sp>
        <p:sp>
          <p:nvSpPr>
            <p:cNvPr id="54" name="TextBox 53">
              <a:extLst>
                <a:ext uri="{FF2B5EF4-FFF2-40B4-BE49-F238E27FC236}">
                  <a16:creationId xmlns:a16="http://schemas.microsoft.com/office/drawing/2014/main" id="{A0330192-74D2-1E4B-9BFA-34784172CAAD}"/>
                </a:ext>
              </a:extLst>
            </p:cNvPr>
            <p:cNvSpPr txBox="1"/>
            <p:nvPr/>
          </p:nvSpPr>
          <p:spPr>
            <a:xfrm>
              <a:off x="8498199" y="2314170"/>
              <a:ext cx="461818" cy="246221"/>
            </a:xfrm>
            <a:prstGeom prst="rect">
              <a:avLst/>
            </a:prstGeom>
            <a:noFill/>
          </p:spPr>
          <p:txBody>
            <a:bodyPr wrap="square" rtlCol="0">
              <a:spAutoFit/>
            </a:bodyPr>
            <a:lstStyle/>
            <a:p>
              <a:r>
                <a:rPr lang="en-US" sz="1000" dirty="0">
                  <a:solidFill>
                    <a:schemeClr val="bg1"/>
                  </a:solidFill>
                </a:rPr>
                <a:t>P</a:t>
              </a:r>
            </a:p>
          </p:txBody>
        </p:sp>
        <p:sp>
          <p:nvSpPr>
            <p:cNvPr id="55" name="TextBox 54">
              <a:extLst>
                <a:ext uri="{FF2B5EF4-FFF2-40B4-BE49-F238E27FC236}">
                  <a16:creationId xmlns:a16="http://schemas.microsoft.com/office/drawing/2014/main" id="{C680601B-AF0D-7C47-93D6-B0893825653A}"/>
                </a:ext>
              </a:extLst>
            </p:cNvPr>
            <p:cNvSpPr txBox="1"/>
            <p:nvPr/>
          </p:nvSpPr>
          <p:spPr>
            <a:xfrm>
              <a:off x="8376915" y="2119379"/>
              <a:ext cx="461818" cy="246221"/>
            </a:xfrm>
            <a:prstGeom prst="rect">
              <a:avLst/>
            </a:prstGeom>
            <a:noFill/>
          </p:spPr>
          <p:txBody>
            <a:bodyPr wrap="square" rtlCol="0">
              <a:spAutoFit/>
            </a:bodyPr>
            <a:lstStyle/>
            <a:p>
              <a:r>
                <a:rPr lang="en-US" sz="1000" dirty="0">
                  <a:solidFill>
                    <a:schemeClr val="bg1"/>
                  </a:solidFill>
                </a:rPr>
                <a:t>Al</a:t>
              </a:r>
            </a:p>
          </p:txBody>
        </p:sp>
        <p:sp>
          <p:nvSpPr>
            <p:cNvPr id="56" name="TextBox 55">
              <a:extLst>
                <a:ext uri="{FF2B5EF4-FFF2-40B4-BE49-F238E27FC236}">
                  <a16:creationId xmlns:a16="http://schemas.microsoft.com/office/drawing/2014/main" id="{9EFE2461-9DA2-E04D-90BC-AAD3244E1A1B}"/>
                </a:ext>
              </a:extLst>
            </p:cNvPr>
            <p:cNvSpPr txBox="1"/>
            <p:nvPr/>
          </p:nvSpPr>
          <p:spPr>
            <a:xfrm>
              <a:off x="9014439" y="2524439"/>
              <a:ext cx="461818" cy="276999"/>
            </a:xfrm>
            <a:prstGeom prst="rect">
              <a:avLst/>
            </a:prstGeom>
            <a:noFill/>
          </p:spPr>
          <p:txBody>
            <a:bodyPr wrap="square" rtlCol="0">
              <a:spAutoFit/>
            </a:bodyPr>
            <a:lstStyle/>
            <a:p>
              <a:r>
                <a:rPr lang="en-US" sz="1200" dirty="0">
                  <a:solidFill>
                    <a:schemeClr val="bg1"/>
                  </a:solidFill>
                </a:rPr>
                <a:t>As</a:t>
              </a:r>
            </a:p>
          </p:txBody>
        </p:sp>
        <p:sp>
          <p:nvSpPr>
            <p:cNvPr id="57" name="TextBox 56">
              <a:extLst>
                <a:ext uri="{FF2B5EF4-FFF2-40B4-BE49-F238E27FC236}">
                  <a16:creationId xmlns:a16="http://schemas.microsoft.com/office/drawing/2014/main" id="{6F9C15F3-B93D-2944-8D63-9427135A2B16}"/>
                </a:ext>
              </a:extLst>
            </p:cNvPr>
            <p:cNvSpPr txBox="1"/>
            <p:nvPr/>
          </p:nvSpPr>
          <p:spPr>
            <a:xfrm>
              <a:off x="9430861" y="3155394"/>
              <a:ext cx="461818" cy="246221"/>
            </a:xfrm>
            <a:prstGeom prst="rect">
              <a:avLst/>
            </a:prstGeom>
            <a:noFill/>
          </p:spPr>
          <p:txBody>
            <a:bodyPr wrap="square" rtlCol="0">
              <a:spAutoFit/>
            </a:bodyPr>
            <a:lstStyle/>
            <a:p>
              <a:r>
                <a:rPr lang="en-US" sz="1000" dirty="0">
                  <a:solidFill>
                    <a:schemeClr val="bg1"/>
                  </a:solidFill>
                </a:rPr>
                <a:t>Cu</a:t>
              </a:r>
            </a:p>
          </p:txBody>
        </p:sp>
        <p:sp>
          <p:nvSpPr>
            <p:cNvPr id="58" name="TextBox 57">
              <a:extLst>
                <a:ext uri="{FF2B5EF4-FFF2-40B4-BE49-F238E27FC236}">
                  <a16:creationId xmlns:a16="http://schemas.microsoft.com/office/drawing/2014/main" id="{29E53894-8B21-ED41-A1C2-52A63DFD8C0B}"/>
                </a:ext>
              </a:extLst>
            </p:cNvPr>
            <p:cNvSpPr txBox="1"/>
            <p:nvPr/>
          </p:nvSpPr>
          <p:spPr>
            <a:xfrm>
              <a:off x="8981794" y="3707717"/>
              <a:ext cx="461818" cy="246221"/>
            </a:xfrm>
            <a:prstGeom prst="rect">
              <a:avLst/>
            </a:prstGeom>
            <a:noFill/>
          </p:spPr>
          <p:txBody>
            <a:bodyPr wrap="square" rtlCol="0">
              <a:spAutoFit/>
            </a:bodyPr>
            <a:lstStyle/>
            <a:p>
              <a:r>
                <a:rPr lang="en-US" sz="1000" dirty="0">
                  <a:solidFill>
                    <a:schemeClr val="bg1"/>
                  </a:solidFill>
                </a:rPr>
                <a:t>Ca</a:t>
              </a:r>
            </a:p>
          </p:txBody>
        </p:sp>
        <p:sp>
          <p:nvSpPr>
            <p:cNvPr id="59" name="TextBox 58">
              <a:extLst>
                <a:ext uri="{FF2B5EF4-FFF2-40B4-BE49-F238E27FC236}">
                  <a16:creationId xmlns:a16="http://schemas.microsoft.com/office/drawing/2014/main" id="{5DD68FA2-3814-8A43-AFCE-AB31CE2F3A66}"/>
                </a:ext>
              </a:extLst>
            </p:cNvPr>
            <p:cNvSpPr txBox="1"/>
            <p:nvPr/>
          </p:nvSpPr>
          <p:spPr>
            <a:xfrm>
              <a:off x="8640251" y="3876330"/>
              <a:ext cx="461818" cy="246221"/>
            </a:xfrm>
            <a:prstGeom prst="rect">
              <a:avLst/>
            </a:prstGeom>
            <a:noFill/>
          </p:spPr>
          <p:txBody>
            <a:bodyPr wrap="square" rtlCol="0">
              <a:spAutoFit/>
            </a:bodyPr>
            <a:lstStyle/>
            <a:p>
              <a:r>
                <a:rPr lang="en-US" sz="1000" dirty="0">
                  <a:solidFill>
                    <a:schemeClr val="bg1"/>
                  </a:solidFill>
                </a:rPr>
                <a:t>K</a:t>
              </a:r>
            </a:p>
          </p:txBody>
        </p:sp>
        <p:sp>
          <p:nvSpPr>
            <p:cNvPr id="60" name="TextBox 59">
              <a:extLst>
                <a:ext uri="{FF2B5EF4-FFF2-40B4-BE49-F238E27FC236}">
                  <a16:creationId xmlns:a16="http://schemas.microsoft.com/office/drawing/2014/main" id="{635257C6-A42C-5A47-8209-34535E4108E0}"/>
                </a:ext>
              </a:extLst>
            </p:cNvPr>
            <p:cNvSpPr txBox="1"/>
            <p:nvPr/>
          </p:nvSpPr>
          <p:spPr>
            <a:xfrm>
              <a:off x="8350206" y="4084686"/>
              <a:ext cx="461818" cy="246221"/>
            </a:xfrm>
            <a:prstGeom prst="rect">
              <a:avLst/>
            </a:prstGeom>
            <a:noFill/>
          </p:spPr>
          <p:txBody>
            <a:bodyPr wrap="square" rtlCol="0">
              <a:spAutoFit/>
            </a:bodyPr>
            <a:lstStyle/>
            <a:p>
              <a:r>
                <a:rPr lang="en-US" sz="1000" dirty="0">
                  <a:solidFill>
                    <a:schemeClr val="bg1"/>
                  </a:solidFill>
                </a:rPr>
                <a:t>Na</a:t>
              </a:r>
            </a:p>
          </p:txBody>
        </p:sp>
        <p:sp>
          <p:nvSpPr>
            <p:cNvPr id="61" name="TextBox 60">
              <a:extLst>
                <a:ext uri="{FF2B5EF4-FFF2-40B4-BE49-F238E27FC236}">
                  <a16:creationId xmlns:a16="http://schemas.microsoft.com/office/drawing/2014/main" id="{76E6D512-0099-B34F-827D-6A91F396F06D}"/>
                </a:ext>
              </a:extLst>
            </p:cNvPr>
            <p:cNvSpPr txBox="1"/>
            <p:nvPr/>
          </p:nvSpPr>
          <p:spPr>
            <a:xfrm>
              <a:off x="8069471" y="3579799"/>
              <a:ext cx="461818" cy="246221"/>
            </a:xfrm>
            <a:prstGeom prst="rect">
              <a:avLst/>
            </a:prstGeom>
            <a:noFill/>
          </p:spPr>
          <p:txBody>
            <a:bodyPr wrap="square" rtlCol="0">
              <a:spAutoFit/>
            </a:bodyPr>
            <a:lstStyle/>
            <a:p>
              <a:r>
                <a:rPr lang="en-US" sz="1000" dirty="0">
                  <a:solidFill>
                    <a:schemeClr val="bg1"/>
                  </a:solidFill>
                </a:rPr>
                <a:t>C</a:t>
              </a:r>
            </a:p>
          </p:txBody>
        </p:sp>
        <p:sp>
          <p:nvSpPr>
            <p:cNvPr id="62" name="TextBox 61">
              <a:extLst>
                <a:ext uri="{FF2B5EF4-FFF2-40B4-BE49-F238E27FC236}">
                  <a16:creationId xmlns:a16="http://schemas.microsoft.com/office/drawing/2014/main" id="{9DF6F3EC-3A02-2A43-96C5-7C790ADB1A16}"/>
                </a:ext>
              </a:extLst>
            </p:cNvPr>
            <p:cNvSpPr txBox="1"/>
            <p:nvPr/>
          </p:nvSpPr>
          <p:spPr>
            <a:xfrm>
              <a:off x="7806359" y="3807841"/>
              <a:ext cx="461818" cy="246221"/>
            </a:xfrm>
            <a:prstGeom prst="rect">
              <a:avLst/>
            </a:prstGeom>
            <a:noFill/>
          </p:spPr>
          <p:txBody>
            <a:bodyPr wrap="square" rtlCol="0">
              <a:spAutoFit/>
            </a:bodyPr>
            <a:lstStyle/>
            <a:p>
              <a:r>
                <a:rPr lang="en-US" sz="1000" dirty="0">
                  <a:solidFill>
                    <a:schemeClr val="bg1"/>
                  </a:solidFill>
                </a:rPr>
                <a:t>S</a:t>
              </a:r>
            </a:p>
          </p:txBody>
        </p:sp>
        <p:sp>
          <p:nvSpPr>
            <p:cNvPr id="63" name="TextBox 62">
              <a:extLst>
                <a:ext uri="{FF2B5EF4-FFF2-40B4-BE49-F238E27FC236}">
                  <a16:creationId xmlns:a16="http://schemas.microsoft.com/office/drawing/2014/main" id="{48AB06D2-8148-694D-9FDE-D221A4E43D7D}"/>
                </a:ext>
              </a:extLst>
            </p:cNvPr>
            <p:cNvSpPr txBox="1"/>
            <p:nvPr/>
          </p:nvSpPr>
          <p:spPr>
            <a:xfrm>
              <a:off x="9411075" y="4245315"/>
              <a:ext cx="461818" cy="246221"/>
            </a:xfrm>
            <a:prstGeom prst="rect">
              <a:avLst/>
            </a:prstGeom>
            <a:noFill/>
          </p:spPr>
          <p:txBody>
            <a:bodyPr wrap="square" rtlCol="0">
              <a:spAutoFit/>
            </a:bodyPr>
            <a:lstStyle/>
            <a:p>
              <a:r>
                <a:rPr lang="en-US" sz="1000" dirty="0">
                  <a:solidFill>
                    <a:schemeClr val="bg1"/>
                  </a:solidFill>
                </a:rPr>
                <a:t>Si</a:t>
              </a:r>
            </a:p>
          </p:txBody>
        </p:sp>
        <p:sp>
          <p:nvSpPr>
            <p:cNvPr id="64" name="TextBox 63">
              <a:extLst>
                <a:ext uri="{FF2B5EF4-FFF2-40B4-BE49-F238E27FC236}">
                  <a16:creationId xmlns:a16="http://schemas.microsoft.com/office/drawing/2014/main" id="{2F9E9B53-69D9-484A-8569-07009F45F39A}"/>
                </a:ext>
              </a:extLst>
            </p:cNvPr>
            <p:cNvSpPr txBox="1"/>
            <p:nvPr/>
          </p:nvSpPr>
          <p:spPr>
            <a:xfrm>
              <a:off x="9467228" y="3337727"/>
              <a:ext cx="461818" cy="246221"/>
            </a:xfrm>
            <a:prstGeom prst="rect">
              <a:avLst/>
            </a:prstGeom>
            <a:noFill/>
          </p:spPr>
          <p:txBody>
            <a:bodyPr wrap="square" rtlCol="0">
              <a:spAutoFit/>
            </a:bodyPr>
            <a:lstStyle/>
            <a:p>
              <a:r>
                <a:rPr lang="en-US" sz="1000" dirty="0">
                  <a:solidFill>
                    <a:schemeClr val="bg1"/>
                  </a:solidFill>
                </a:rPr>
                <a:t>V</a:t>
              </a:r>
            </a:p>
          </p:txBody>
        </p:sp>
        <p:sp>
          <p:nvSpPr>
            <p:cNvPr id="65" name="TextBox 64">
              <a:extLst>
                <a:ext uri="{FF2B5EF4-FFF2-40B4-BE49-F238E27FC236}">
                  <a16:creationId xmlns:a16="http://schemas.microsoft.com/office/drawing/2014/main" id="{C9EACF3E-70A3-1048-8A58-CBF1181283D2}"/>
                </a:ext>
              </a:extLst>
            </p:cNvPr>
            <p:cNvSpPr txBox="1"/>
            <p:nvPr/>
          </p:nvSpPr>
          <p:spPr>
            <a:xfrm>
              <a:off x="10157230" y="2950670"/>
              <a:ext cx="461818" cy="246221"/>
            </a:xfrm>
            <a:prstGeom prst="rect">
              <a:avLst/>
            </a:prstGeom>
            <a:noFill/>
          </p:spPr>
          <p:txBody>
            <a:bodyPr wrap="square" rtlCol="0">
              <a:spAutoFit/>
            </a:bodyPr>
            <a:lstStyle/>
            <a:p>
              <a:r>
                <a:rPr lang="en-US" sz="1000" dirty="0">
                  <a:solidFill>
                    <a:schemeClr val="bg1"/>
                  </a:solidFill>
                </a:rPr>
                <a:t>Ba</a:t>
              </a:r>
            </a:p>
          </p:txBody>
        </p:sp>
        <p:sp>
          <p:nvSpPr>
            <p:cNvPr id="66" name="TextBox 65">
              <a:extLst>
                <a:ext uri="{FF2B5EF4-FFF2-40B4-BE49-F238E27FC236}">
                  <a16:creationId xmlns:a16="http://schemas.microsoft.com/office/drawing/2014/main" id="{C817CB4E-8290-D044-A015-B67787AC470E}"/>
                </a:ext>
              </a:extLst>
            </p:cNvPr>
            <p:cNvSpPr txBox="1"/>
            <p:nvPr/>
          </p:nvSpPr>
          <p:spPr>
            <a:xfrm>
              <a:off x="8119297" y="2543211"/>
              <a:ext cx="461818" cy="246221"/>
            </a:xfrm>
            <a:prstGeom prst="rect">
              <a:avLst/>
            </a:prstGeom>
            <a:noFill/>
          </p:spPr>
          <p:txBody>
            <a:bodyPr wrap="square" rtlCol="0">
              <a:spAutoFit/>
            </a:bodyPr>
            <a:lstStyle/>
            <a:p>
              <a:r>
                <a:rPr lang="en-US" sz="1000" dirty="0">
                  <a:solidFill>
                    <a:schemeClr val="bg1"/>
                  </a:solidFill>
                </a:rPr>
                <a:t>Fe</a:t>
              </a:r>
            </a:p>
          </p:txBody>
        </p:sp>
        <p:sp>
          <p:nvSpPr>
            <p:cNvPr id="67" name="TextBox 66">
              <a:extLst>
                <a:ext uri="{FF2B5EF4-FFF2-40B4-BE49-F238E27FC236}">
                  <a16:creationId xmlns:a16="http://schemas.microsoft.com/office/drawing/2014/main" id="{12B1B1C0-CEFB-B344-86EF-8094D9D0336D}"/>
                </a:ext>
              </a:extLst>
            </p:cNvPr>
            <p:cNvSpPr txBox="1"/>
            <p:nvPr/>
          </p:nvSpPr>
          <p:spPr>
            <a:xfrm>
              <a:off x="8332372" y="3227647"/>
              <a:ext cx="461818" cy="246221"/>
            </a:xfrm>
            <a:prstGeom prst="rect">
              <a:avLst/>
            </a:prstGeom>
            <a:noFill/>
          </p:spPr>
          <p:txBody>
            <a:bodyPr wrap="square" rtlCol="0">
              <a:spAutoFit/>
            </a:bodyPr>
            <a:lstStyle/>
            <a:p>
              <a:r>
                <a:rPr lang="en-US" sz="1000" dirty="0">
                  <a:solidFill>
                    <a:schemeClr val="bg1"/>
                  </a:solidFill>
                </a:rPr>
                <a:t>Mg</a:t>
              </a:r>
            </a:p>
          </p:txBody>
        </p:sp>
        <p:sp>
          <p:nvSpPr>
            <p:cNvPr id="68" name="TextBox 67">
              <a:extLst>
                <a:ext uri="{FF2B5EF4-FFF2-40B4-BE49-F238E27FC236}">
                  <a16:creationId xmlns:a16="http://schemas.microsoft.com/office/drawing/2014/main" id="{83FC0A97-12FB-CC4F-B89F-6ED0305C47F4}"/>
                </a:ext>
              </a:extLst>
            </p:cNvPr>
            <p:cNvSpPr txBox="1"/>
            <p:nvPr/>
          </p:nvSpPr>
          <p:spPr>
            <a:xfrm>
              <a:off x="10619048" y="3692425"/>
              <a:ext cx="461818" cy="230832"/>
            </a:xfrm>
            <a:prstGeom prst="rect">
              <a:avLst/>
            </a:prstGeom>
            <a:noFill/>
          </p:spPr>
          <p:txBody>
            <a:bodyPr wrap="square" rtlCol="0">
              <a:spAutoFit/>
            </a:bodyPr>
            <a:lstStyle/>
            <a:p>
              <a:r>
                <a:rPr lang="en-US" sz="900" dirty="0">
                  <a:solidFill>
                    <a:schemeClr val="bg1"/>
                  </a:solidFill>
                </a:rPr>
                <a:t>Mo</a:t>
              </a:r>
            </a:p>
          </p:txBody>
        </p:sp>
        <p:sp>
          <p:nvSpPr>
            <p:cNvPr id="69" name="TextBox 68">
              <a:extLst>
                <a:ext uri="{FF2B5EF4-FFF2-40B4-BE49-F238E27FC236}">
                  <a16:creationId xmlns:a16="http://schemas.microsoft.com/office/drawing/2014/main" id="{1CD19995-6161-2D40-B867-D604EE6C4CC3}"/>
                </a:ext>
              </a:extLst>
            </p:cNvPr>
            <p:cNvSpPr txBox="1"/>
            <p:nvPr/>
          </p:nvSpPr>
          <p:spPr>
            <a:xfrm>
              <a:off x="10577591" y="4060269"/>
              <a:ext cx="461818" cy="230832"/>
            </a:xfrm>
            <a:prstGeom prst="rect">
              <a:avLst/>
            </a:prstGeom>
            <a:noFill/>
          </p:spPr>
          <p:txBody>
            <a:bodyPr wrap="square" rtlCol="0">
              <a:spAutoFit/>
            </a:bodyPr>
            <a:lstStyle/>
            <a:p>
              <a:r>
                <a:rPr lang="en-US" sz="900" dirty="0">
                  <a:solidFill>
                    <a:schemeClr val="bg1"/>
                  </a:solidFill>
                </a:rPr>
                <a:t>Se</a:t>
              </a:r>
            </a:p>
          </p:txBody>
        </p:sp>
      </p:grpSp>
    </p:spTree>
    <p:extLst>
      <p:ext uri="{BB962C8B-B14F-4D97-AF65-F5344CB8AC3E}">
        <p14:creationId xmlns:p14="http://schemas.microsoft.com/office/powerpoint/2010/main" val="266332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3401-7DD3-FB47-9EB0-E132171DFA70}"/>
              </a:ext>
            </a:extLst>
          </p:cNvPr>
          <p:cNvSpPr>
            <a:spLocks noGrp="1"/>
          </p:cNvSpPr>
          <p:nvPr>
            <p:ph type="title"/>
          </p:nvPr>
        </p:nvSpPr>
        <p:spPr>
          <a:xfrm>
            <a:off x="6846137" y="727626"/>
            <a:ext cx="4602152" cy="1718225"/>
          </a:xfrm>
        </p:spPr>
        <p:txBody>
          <a:bodyPr>
            <a:normAutofit/>
          </a:bodyPr>
          <a:lstStyle/>
          <a:p>
            <a:r>
              <a:rPr lang="en-US" sz="3700" dirty="0" err="1"/>
              <a:t>visNetwork</a:t>
            </a:r>
            <a:endParaRPr lang="en-US" sz="3700" dirty="0"/>
          </a:p>
        </p:txBody>
      </p:sp>
      <p:sp>
        <p:nvSpPr>
          <p:cNvPr id="11" name="Rectangle 10">
            <a:extLst>
              <a:ext uri="{FF2B5EF4-FFF2-40B4-BE49-F238E27FC236}">
                <a16:creationId xmlns:a16="http://schemas.microsoft.com/office/drawing/2014/main" id="{43047B46-4F2F-4746-8B82-B30EAAAE0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3443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54E8A8E-D194-4D55-92A3-6B0799722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024" y="253548"/>
            <a:ext cx="5851795" cy="6384816"/>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4" name="Picture 3">
            <a:hlinkClick r:id="rId3"/>
            <a:extLst>
              <a:ext uri="{FF2B5EF4-FFF2-40B4-BE49-F238E27FC236}">
                <a16:creationId xmlns:a16="http://schemas.microsoft.com/office/drawing/2014/main" id="{75CC8264-74F3-774D-95ED-B0F0D9FC0DBD}"/>
              </a:ext>
            </a:extLst>
          </p:cNvPr>
          <p:cNvPicPr>
            <a:picLocks noChangeAspect="1"/>
          </p:cNvPicPr>
          <p:nvPr/>
        </p:nvPicPr>
        <p:blipFill rotWithShape="1">
          <a:blip r:embed="rId4"/>
          <a:srcRect l="3587" r="5172" b="-2"/>
          <a:stretch/>
        </p:blipFill>
        <p:spPr>
          <a:xfrm>
            <a:off x="407432" y="419292"/>
            <a:ext cx="5522976" cy="6053328"/>
          </a:xfrm>
          <a:prstGeom prst="rect">
            <a:avLst/>
          </a:prstGeom>
        </p:spPr>
      </p:pic>
      <p:sp>
        <p:nvSpPr>
          <p:cNvPr id="6" name="Content Placeholder 5">
            <a:extLst>
              <a:ext uri="{FF2B5EF4-FFF2-40B4-BE49-F238E27FC236}">
                <a16:creationId xmlns:a16="http://schemas.microsoft.com/office/drawing/2014/main" id="{49ADD985-E364-0C46-9AD6-B8D21296C025}"/>
              </a:ext>
            </a:extLst>
          </p:cNvPr>
          <p:cNvSpPr>
            <a:spLocks noGrp="1"/>
          </p:cNvSpPr>
          <p:nvPr>
            <p:ph idx="1"/>
          </p:nvPr>
        </p:nvSpPr>
        <p:spPr>
          <a:xfrm>
            <a:off x="6846137" y="2538919"/>
            <a:ext cx="4602152" cy="3596880"/>
          </a:xfrm>
        </p:spPr>
        <p:txBody>
          <a:bodyPr>
            <a:normAutofit/>
          </a:bodyPr>
          <a:lstStyle/>
          <a:p>
            <a:r>
              <a:rPr lang="en-US" sz="2400" dirty="0"/>
              <a:t>R package written using the </a:t>
            </a:r>
            <a:r>
              <a:rPr lang="en-US" sz="2400" dirty="0" err="1"/>
              <a:t>Javascript</a:t>
            </a:r>
            <a:r>
              <a:rPr lang="en-US" sz="2400" dirty="0"/>
              <a:t> library. </a:t>
            </a:r>
          </a:p>
          <a:p>
            <a:r>
              <a:rPr lang="en-US" sz="2400" dirty="0"/>
              <a:t>Easier to deal with data structures in R, than using JavaScript. </a:t>
            </a:r>
          </a:p>
          <a:p>
            <a:r>
              <a:rPr lang="en-US" sz="2400" dirty="0"/>
              <a:t>The data objects from the network can be directly used for further analysis. </a:t>
            </a:r>
          </a:p>
        </p:txBody>
      </p:sp>
    </p:spTree>
    <p:extLst>
      <p:ext uri="{BB962C8B-B14F-4D97-AF65-F5344CB8AC3E}">
        <p14:creationId xmlns:p14="http://schemas.microsoft.com/office/powerpoint/2010/main" val="1668606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524000" y="901701"/>
            <a:ext cx="9144000" cy="830263"/>
          </a:xfrm>
          <a:prstGeom prst="rect">
            <a:avLst/>
          </a:prstGeom>
        </p:spPr>
        <p:txBody>
          <a:bodyPr>
            <a:spAutoFit/>
          </a:bodyPr>
          <a:lstStyle/>
          <a:p>
            <a:pPr algn="ctr" eaLnBrk="0" fontAlgn="base" hangingPunct="0">
              <a:spcBef>
                <a:spcPct val="0"/>
              </a:spcBef>
              <a:spcAft>
                <a:spcPct val="0"/>
              </a:spcAft>
              <a:defRPr/>
            </a:pPr>
            <a:r>
              <a:rPr lang="en-US" sz="4800" b="1" dirty="0">
                <a:solidFill>
                  <a:srgbClr val="FFFF00"/>
                </a:solidFill>
                <a:effectLst>
                  <a:outerShdw blurRad="38100" dist="38100" dir="2700000" algn="tl">
                    <a:srgbClr val="000000"/>
                  </a:outerShdw>
                </a:effectLst>
                <a:latin typeface="Arial" charset="0"/>
                <a:ea typeface="ＭＳ Ｐゴシック" charset="0"/>
              </a:rPr>
              <a:t> </a:t>
            </a:r>
            <a:endParaRPr lang="en-US" sz="3600" b="1" dirty="0">
              <a:solidFill>
                <a:srgbClr val="FFFF00"/>
              </a:solidFill>
              <a:effectLst>
                <a:outerShdw blurRad="38100" dist="38100" dir="2700000" algn="tl">
                  <a:srgbClr val="000000"/>
                </a:outerShdw>
              </a:effectLst>
              <a:latin typeface="Arial" charset="0"/>
              <a:ea typeface="ＭＳ Ｐゴシック" charset="0"/>
            </a:endParaRPr>
          </a:p>
        </p:txBody>
      </p:sp>
      <p:sp>
        <p:nvSpPr>
          <p:cNvPr id="20483" name="Picture 4"/>
          <p:cNvSpPr>
            <a:spLocks noChangeAspect="1"/>
          </p:cNvSpPr>
          <p:nvPr/>
        </p:nvSpPr>
        <p:spPr bwMode="auto">
          <a:xfrm>
            <a:off x="4876800" y="1447800"/>
            <a:ext cx="2573338"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4400">
              <a:solidFill>
                <a:srgbClr val="DDDDDD"/>
              </a:solidFill>
              <a:ea typeface="ＭＳ Ｐゴシック" charset="0"/>
            </a:endParaRPr>
          </a:p>
        </p:txBody>
      </p:sp>
      <p:sp>
        <p:nvSpPr>
          <p:cNvPr id="20484" name="Picture 1"/>
          <p:cNvSpPr>
            <a:spLocks noChangeAspect="1"/>
          </p:cNvSpPr>
          <p:nvPr/>
        </p:nvSpPr>
        <p:spPr bwMode="auto">
          <a:xfrm>
            <a:off x="6705600" y="3074988"/>
            <a:ext cx="19050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4400">
              <a:solidFill>
                <a:srgbClr val="DDDDDD"/>
              </a:solidFill>
              <a:ea typeface="ＭＳ Ｐゴシック" charset="0"/>
            </a:endParaRPr>
          </a:p>
        </p:txBody>
      </p:sp>
      <p:sp>
        <p:nvSpPr>
          <p:cNvPr id="20485" name="TextBox 1"/>
          <p:cNvSpPr txBox="1">
            <a:spLocks noChangeArrowheads="1"/>
          </p:cNvSpPr>
          <p:nvPr/>
        </p:nvSpPr>
        <p:spPr bwMode="auto">
          <a:xfrm>
            <a:off x="5165725" y="1820864"/>
            <a:ext cx="1857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400">
                <a:solidFill>
                  <a:schemeClr val="tx1"/>
                </a:solidFill>
                <a:latin typeface="Times New Roman" charset="0"/>
                <a:ea typeface="ＭＳ Ｐゴシック" charset="0"/>
                <a:cs typeface="ＭＳ Ｐゴシック" charset="0"/>
              </a:defRPr>
            </a:lvl1pPr>
            <a:lvl2pPr marL="742950" indent="-285750" eaLnBrk="0" hangingPunct="0">
              <a:defRPr sz="4400">
                <a:solidFill>
                  <a:schemeClr val="tx1"/>
                </a:solidFill>
                <a:latin typeface="Times New Roman" charset="0"/>
                <a:ea typeface="ＭＳ Ｐゴシック" charset="0"/>
              </a:defRPr>
            </a:lvl2pPr>
            <a:lvl3pPr marL="1143000" indent="-228600" eaLnBrk="0" hangingPunct="0">
              <a:defRPr sz="4400">
                <a:solidFill>
                  <a:schemeClr val="tx1"/>
                </a:solidFill>
                <a:latin typeface="Times New Roman" charset="0"/>
                <a:ea typeface="ＭＳ Ｐゴシック" charset="0"/>
              </a:defRPr>
            </a:lvl3pPr>
            <a:lvl4pPr marL="1600200" indent="-228600" eaLnBrk="0" hangingPunct="0">
              <a:defRPr sz="4400">
                <a:solidFill>
                  <a:schemeClr val="tx1"/>
                </a:solidFill>
                <a:latin typeface="Times New Roman" charset="0"/>
                <a:ea typeface="ＭＳ Ｐゴシック" charset="0"/>
              </a:defRPr>
            </a:lvl4pPr>
            <a:lvl5pPr marL="2057400" indent="-228600" eaLnBrk="0" hangingPunct="0">
              <a:defRPr sz="4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4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4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4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4400">
                <a:solidFill>
                  <a:schemeClr val="tx1"/>
                </a:solidFill>
                <a:latin typeface="Times New Roman" charset="0"/>
                <a:ea typeface="ＭＳ Ｐゴシック" charset="0"/>
              </a:defRPr>
            </a:lvl9pPr>
          </a:lstStyle>
          <a:p>
            <a:pPr eaLnBrk="1" fontAlgn="base" hangingPunct="1">
              <a:spcBef>
                <a:spcPct val="0"/>
              </a:spcBef>
              <a:spcAft>
                <a:spcPct val="0"/>
              </a:spcAft>
            </a:pPr>
            <a:endParaRPr lang="en-US">
              <a:solidFill>
                <a:srgbClr val="DDDDDD"/>
              </a:solidFill>
            </a:endParaRPr>
          </a:p>
        </p:txBody>
      </p:sp>
      <p:sp>
        <p:nvSpPr>
          <p:cNvPr id="5" name="TextBox 4"/>
          <p:cNvSpPr txBox="1"/>
          <p:nvPr/>
        </p:nvSpPr>
        <p:spPr>
          <a:xfrm>
            <a:off x="1905000" y="6243936"/>
            <a:ext cx="8458200" cy="830997"/>
          </a:xfrm>
          <a:prstGeom prst="rect">
            <a:avLst/>
          </a:prstGeom>
          <a:noFill/>
        </p:spPr>
        <p:txBody>
          <a:bodyPr wrap="square">
            <a:spAutoFit/>
          </a:bodyPr>
          <a:lstStyle/>
          <a:p>
            <a:pPr algn="ctr" fontAlgn="base">
              <a:spcBef>
                <a:spcPct val="0"/>
              </a:spcBef>
              <a:spcAft>
                <a:spcPct val="0"/>
              </a:spcAft>
              <a:defRPr/>
            </a:pPr>
            <a:r>
              <a:rPr lang="en-US" sz="2400" b="1" dirty="0">
                <a:solidFill>
                  <a:srgbClr val="FF0000"/>
                </a:solidFill>
                <a:effectLst>
                  <a:outerShdw blurRad="50800" dist="38100" dir="2700000" algn="tl" rotWithShape="0">
                    <a:srgbClr val="000000">
                      <a:alpha val="43000"/>
                    </a:srgbClr>
                  </a:outerShdw>
                </a:effectLst>
                <a:ea typeface="ＭＳ Ｐゴシック" charset="0"/>
              </a:rPr>
              <a:t>Coexisting Animal Families through last 542 million years</a:t>
            </a:r>
          </a:p>
        </p:txBody>
      </p:sp>
      <p:pic>
        <p:nvPicPr>
          <p:cNvPr id="3" name="Picture 2" descr="3Faunas_1a.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0" y="1143000"/>
            <a:ext cx="8458200" cy="5105400"/>
          </a:xfrm>
          <a:prstGeom prst="rect">
            <a:avLst/>
          </a:prstGeom>
        </p:spPr>
      </p:pic>
      <p:sp>
        <p:nvSpPr>
          <p:cNvPr id="13" name="Rectangle 12"/>
          <p:cNvSpPr/>
          <p:nvPr/>
        </p:nvSpPr>
        <p:spPr>
          <a:xfrm>
            <a:off x="1905000" y="1143000"/>
            <a:ext cx="8458200" cy="5105400"/>
          </a:xfrm>
          <a:prstGeom prst="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7" name="TextBox 6"/>
          <p:cNvSpPr txBox="1"/>
          <p:nvPr/>
        </p:nvSpPr>
        <p:spPr>
          <a:xfrm rot="879095">
            <a:off x="4504703" y="1288640"/>
            <a:ext cx="1104790" cy="584775"/>
          </a:xfrm>
          <a:prstGeom prst="rect">
            <a:avLst/>
          </a:prstGeom>
          <a:noFill/>
        </p:spPr>
        <p:txBody>
          <a:bodyPr wrap="none" rtlCol="0">
            <a:spAutoFit/>
          </a:bodyPr>
          <a:lstStyle/>
          <a:p>
            <a:pPr fontAlgn="base">
              <a:spcBef>
                <a:spcPct val="0"/>
              </a:spcBef>
              <a:spcAft>
                <a:spcPct val="0"/>
              </a:spcAft>
            </a:pPr>
            <a:r>
              <a:rPr lang="en-US" sz="3200" b="1" dirty="0">
                <a:solidFill>
                  <a:srgbClr val="E5801B"/>
                </a:solidFill>
                <a:ea typeface="ＭＳ Ｐゴシック" charset="0"/>
              </a:rPr>
              <a:t>Time</a:t>
            </a:r>
          </a:p>
        </p:txBody>
      </p:sp>
      <p:sp>
        <p:nvSpPr>
          <p:cNvPr id="20" name="Oval 19"/>
          <p:cNvSpPr/>
          <p:nvPr/>
        </p:nvSpPr>
        <p:spPr>
          <a:xfrm rot="749787">
            <a:off x="4290175" y="2608960"/>
            <a:ext cx="468361" cy="891191"/>
          </a:xfrm>
          <a:prstGeom prst="ellipse">
            <a:avLst/>
          </a:prstGeom>
          <a:noFill/>
          <a:ln w="76200" cmpd="sng">
            <a:solidFill>
              <a:srgbClr val="FFC20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21" name="Oval 20"/>
          <p:cNvSpPr/>
          <p:nvPr/>
        </p:nvSpPr>
        <p:spPr>
          <a:xfrm rot="3017154">
            <a:off x="7899668" y="3925372"/>
            <a:ext cx="704756" cy="891191"/>
          </a:xfrm>
          <a:prstGeom prst="ellipse">
            <a:avLst/>
          </a:prstGeom>
          <a:noFill/>
          <a:ln w="76200" cmpd="sng">
            <a:solidFill>
              <a:srgbClr val="FFC20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22" name="Oval 21"/>
          <p:cNvSpPr/>
          <p:nvPr/>
        </p:nvSpPr>
        <p:spPr>
          <a:xfrm rot="19101274">
            <a:off x="6634303" y="3075082"/>
            <a:ext cx="1219509" cy="580158"/>
          </a:xfrm>
          <a:prstGeom prst="ellipse">
            <a:avLst/>
          </a:prstGeom>
          <a:noFill/>
          <a:ln w="76200" cmpd="sng">
            <a:solidFill>
              <a:srgbClr val="FFC20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6" name="Right Arrow 5"/>
          <p:cNvSpPr/>
          <p:nvPr/>
        </p:nvSpPr>
        <p:spPr>
          <a:xfrm rot="893084">
            <a:off x="4461026" y="2229556"/>
            <a:ext cx="5566067" cy="556488"/>
          </a:xfrm>
          <a:prstGeom prst="rightArrow">
            <a:avLst/>
          </a:prstGeom>
          <a:solidFill>
            <a:srgbClr val="FFC000">
              <a:alpha val="51000"/>
            </a:srgbClr>
          </a:solidFill>
          <a:ln>
            <a:solidFill>
              <a:srgbClr val="E580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2" name="Rectangle 1"/>
          <p:cNvSpPr/>
          <p:nvPr/>
        </p:nvSpPr>
        <p:spPr>
          <a:xfrm>
            <a:off x="2438400" y="1316832"/>
            <a:ext cx="1760904" cy="1045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16" name="Rectangle 15"/>
          <p:cNvSpPr/>
          <p:nvPr/>
        </p:nvSpPr>
        <p:spPr>
          <a:xfrm>
            <a:off x="3996348" y="4068136"/>
            <a:ext cx="1760904" cy="1265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18" name="Rectangle 17"/>
          <p:cNvSpPr/>
          <p:nvPr/>
        </p:nvSpPr>
        <p:spPr>
          <a:xfrm>
            <a:off x="5867401" y="4926748"/>
            <a:ext cx="1547328" cy="12454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4400">
              <a:solidFill>
                <a:srgbClr val="DDDDDD"/>
              </a:solidFill>
            </a:endParaRPr>
          </a:p>
        </p:txBody>
      </p:sp>
      <p:sp>
        <p:nvSpPr>
          <p:cNvPr id="8" name="Title 7">
            <a:extLst>
              <a:ext uri="{FF2B5EF4-FFF2-40B4-BE49-F238E27FC236}">
                <a16:creationId xmlns:a16="http://schemas.microsoft.com/office/drawing/2014/main" id="{733FE533-7A36-B844-A438-D625BE8C9858}"/>
              </a:ext>
            </a:extLst>
          </p:cNvPr>
          <p:cNvSpPr>
            <a:spLocks noGrp="1"/>
          </p:cNvSpPr>
          <p:nvPr>
            <p:ph type="title"/>
          </p:nvPr>
        </p:nvSpPr>
        <p:spPr>
          <a:xfrm>
            <a:off x="999894" y="330365"/>
            <a:ext cx="10058400" cy="1371600"/>
          </a:xfrm>
        </p:spPr>
        <p:txBody>
          <a:bodyPr>
            <a:normAutofit fontScale="90000"/>
          </a:bodyPr>
          <a:lstStyle/>
          <a:p>
            <a:r>
              <a:rPr lang="en-US" dirty="0"/>
              <a:t>Animal Family Networks</a:t>
            </a:r>
            <a:br>
              <a:rPr lang="en-US" dirty="0"/>
            </a:br>
            <a:endParaRPr lang="en-US" dirty="0"/>
          </a:p>
        </p:txBody>
      </p:sp>
    </p:spTree>
    <p:extLst>
      <p:ext uri="{BB962C8B-B14F-4D97-AF65-F5344CB8AC3E}">
        <p14:creationId xmlns:p14="http://schemas.microsoft.com/office/powerpoint/2010/main" val="154611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P spid="21" grpId="0" animBg="1"/>
      <p:bldP spid="22" grpId="0" animBg="1"/>
      <p:bldP spid="6" grpId="0" animBg="1"/>
      <p:bldP spid="2" grpId="0" animBg="1"/>
      <p:bldP spid="16"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MyDocs\KeckStuff\Edi_Network_Key_1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40625" y="2266300"/>
            <a:ext cx="2196550" cy="201107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itle 1"/>
          <p:cNvSpPr>
            <a:spLocks noGrp="1"/>
          </p:cNvSpPr>
          <p:nvPr>
            <p:ph type="title"/>
          </p:nvPr>
        </p:nvSpPr>
        <p:spPr>
          <a:xfrm>
            <a:off x="1204332" y="228601"/>
            <a:ext cx="9768468" cy="1315373"/>
          </a:xfrm>
        </p:spPr>
        <p:txBody>
          <a:bodyPr>
            <a:noAutofit/>
          </a:bodyPr>
          <a:lstStyle/>
          <a:p>
            <a:r>
              <a:rPr lang="fr-FR" sz="3600" dirty="0">
                <a:solidFill>
                  <a:schemeClr val="tx1"/>
                </a:solidFill>
                <a:effectLst>
                  <a:outerShdw blurRad="50800" dist="38100" dir="2700000" algn="tl" rotWithShape="0">
                    <a:srgbClr val="000000">
                      <a:alpha val="43000"/>
                    </a:srgbClr>
                  </a:outerShdw>
                </a:effectLst>
              </a:rPr>
              <a:t>Ediacaran Assemblage Networks</a:t>
            </a:r>
            <a:endParaRPr lang="en-US" sz="3600" dirty="0">
              <a:solidFill>
                <a:schemeClr val="tx1"/>
              </a:solidFill>
              <a:effectLst>
                <a:outerShdw blurRad="50800" dist="38100" dir="2700000" algn="tl" rotWithShape="0">
                  <a:srgbClr val="000000">
                    <a:alpha val="43000"/>
                  </a:srgbClr>
                </a:outerShdw>
              </a:effectLst>
            </a:endParaRPr>
          </a:p>
        </p:txBody>
      </p:sp>
      <p:sp>
        <p:nvSpPr>
          <p:cNvPr id="2" name="Rectangle 1"/>
          <p:cNvSpPr/>
          <p:nvPr/>
        </p:nvSpPr>
        <p:spPr>
          <a:xfrm>
            <a:off x="2495601" y="1877398"/>
            <a:ext cx="6543624" cy="406620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3" descr="E:\MyDocs\KeckStuff\Edi_Network_1a.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16200000">
            <a:off x="3891608" y="1428544"/>
            <a:ext cx="3699752" cy="4597462"/>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Oval 22"/>
          <p:cNvSpPr/>
          <p:nvPr/>
        </p:nvSpPr>
        <p:spPr>
          <a:xfrm rot="21185250">
            <a:off x="5935166" y="3421560"/>
            <a:ext cx="1007467" cy="668393"/>
          </a:xfrm>
          <a:prstGeom prst="ellipse">
            <a:avLst/>
          </a:prstGeom>
          <a:noFill/>
          <a:ln w="762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981450" y="3170621"/>
            <a:ext cx="2228850" cy="738664"/>
          </a:xfrm>
          <a:prstGeom prst="rect">
            <a:avLst/>
          </a:prstGeom>
          <a:noFill/>
        </p:spPr>
        <p:txBody>
          <a:bodyPr wrap="square" rtlCol="0">
            <a:spAutoFit/>
          </a:bodyPr>
          <a:lstStyle/>
          <a:p>
            <a:pPr algn="ctr"/>
            <a:r>
              <a:rPr lang="en-US" sz="2100" b="1" dirty="0">
                <a:solidFill>
                  <a:srgbClr val="FF0000"/>
                </a:solidFill>
              </a:rPr>
              <a:t>Extinction Event</a:t>
            </a:r>
          </a:p>
          <a:p>
            <a:pPr algn="ctr"/>
            <a:r>
              <a:rPr lang="en-US" sz="2100" b="1" dirty="0">
                <a:solidFill>
                  <a:srgbClr val="FF0000"/>
                </a:solidFill>
              </a:rPr>
              <a:t>at 560 Ma?</a:t>
            </a:r>
          </a:p>
        </p:txBody>
      </p:sp>
      <p:sp>
        <p:nvSpPr>
          <p:cNvPr id="10" name="TextBox 9"/>
          <p:cNvSpPr txBox="1"/>
          <p:nvPr/>
        </p:nvSpPr>
        <p:spPr>
          <a:xfrm>
            <a:off x="1415480" y="5887023"/>
            <a:ext cx="9252520" cy="1061829"/>
          </a:xfrm>
          <a:prstGeom prst="rect">
            <a:avLst/>
          </a:prstGeom>
          <a:noFill/>
        </p:spPr>
        <p:txBody>
          <a:bodyPr wrap="square" rtlCol="0">
            <a:spAutoFit/>
          </a:bodyPr>
          <a:lstStyle/>
          <a:p>
            <a:pPr algn="ctr"/>
            <a:r>
              <a:rPr lang="en-US" sz="2100" b="1" dirty="0"/>
              <a:t>Drew </a:t>
            </a:r>
            <a:r>
              <a:rPr lang="en-US" sz="2100" b="1" dirty="0" err="1"/>
              <a:t>Muscente</a:t>
            </a:r>
            <a:r>
              <a:rPr lang="en-US" sz="2100" b="1" dirty="0"/>
              <a:t>: “Nama and White Sea fauna are different facies, whereas a mass extinction occurred after the </a:t>
            </a:r>
            <a:r>
              <a:rPr lang="en-US" sz="2100" b="1" dirty="0" err="1"/>
              <a:t>Avalonian</a:t>
            </a:r>
            <a:r>
              <a:rPr lang="en-US" sz="2100" b="1" dirty="0"/>
              <a:t>.” – science hypothesis</a:t>
            </a:r>
          </a:p>
        </p:txBody>
      </p:sp>
    </p:spTree>
    <p:extLst>
      <p:ext uri="{BB962C8B-B14F-4D97-AF65-F5344CB8AC3E}">
        <p14:creationId xmlns:p14="http://schemas.microsoft.com/office/powerpoint/2010/main" val="287274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dirty="0"/>
              <a:t>Network Science Approach</a:t>
            </a:r>
          </a:p>
        </p:txBody>
      </p:sp>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srcRect l="21360" r="29229"/>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416258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409" y="559477"/>
            <a:ext cx="3765200" cy="5709931"/>
          </a:xfrm>
        </p:spPr>
        <p:txBody>
          <a:bodyPr>
            <a:normAutofit/>
          </a:bodyPr>
          <a:lstStyle/>
          <a:p>
            <a:pPr algn="ctr"/>
            <a:r>
              <a:rPr lang="en-US" sz="3000"/>
              <a:t>Libraries/Packages</a:t>
            </a:r>
          </a:p>
        </p:txBody>
      </p:sp>
      <p:sp>
        <p:nvSpPr>
          <p:cNvPr id="4" name="Slide Number Placeholder 3"/>
          <p:cNvSpPr>
            <a:spLocks noGrp="1"/>
          </p:cNvSpPr>
          <p:nvPr>
            <p:ph type="sldNum" sz="quarter" idx="12"/>
          </p:nvPr>
        </p:nvSpPr>
        <p:spPr>
          <a:xfrm>
            <a:off x="10972825" y="6307672"/>
            <a:ext cx="822960" cy="274320"/>
          </a:xfrm>
        </p:spPr>
        <p:txBody>
          <a:bodyPr>
            <a:normAutofit/>
          </a:bodyPr>
          <a:lstStyle/>
          <a:p>
            <a:pPr>
              <a:spcAft>
                <a:spcPts val="600"/>
              </a:spcAft>
              <a:defRPr/>
            </a:pPr>
            <a:fld id="{297947FC-029B-0C41-8B4D-461A86E07239}" type="slidenum">
              <a:rPr lang="en-US" altLang="x-none"/>
              <a:pPr>
                <a:spcAft>
                  <a:spcPts val="600"/>
                </a:spcAft>
                <a:defRPr/>
              </a:pPr>
              <a:t>17</a:t>
            </a:fld>
            <a:endParaRPr lang="en-US" altLang="x-none"/>
          </a:p>
        </p:txBody>
      </p:sp>
      <p:graphicFrame>
        <p:nvGraphicFramePr>
          <p:cNvPr id="6" name="Content Placeholder 2">
            <a:extLst>
              <a:ext uri="{FF2B5EF4-FFF2-40B4-BE49-F238E27FC236}">
                <a16:creationId xmlns:a16="http://schemas.microsoft.com/office/drawing/2014/main" id="{1E18622F-1FEE-4104-9DE8-74BC683D431E}"/>
              </a:ext>
            </a:extLst>
          </p:cNvPr>
          <p:cNvGraphicFramePr>
            <a:graphicFrameLocks noGrp="1"/>
          </p:cNvGraphicFramePr>
          <p:nvPr>
            <p:ph idx="1"/>
          </p:nvPr>
        </p:nvGraphicFramePr>
        <p:xfrm>
          <a:off x="5478124" y="800947"/>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7" name="Picture 16">
            <a:extLst>
              <a:ext uri="{FF2B5EF4-FFF2-40B4-BE49-F238E27FC236}">
                <a16:creationId xmlns:a16="http://schemas.microsoft.com/office/drawing/2014/main" id="{CDCC2A68-49D6-CE42-A943-8137C225D67A}"/>
              </a:ext>
            </a:extLst>
          </p:cNvPr>
          <p:cNvPicPr>
            <a:picLocks noChangeAspect="1"/>
          </p:cNvPicPr>
          <p:nvPr/>
        </p:nvPicPr>
        <p:blipFill>
          <a:blip r:embed="rId7"/>
          <a:stretch>
            <a:fillRect/>
          </a:stretch>
        </p:blipFill>
        <p:spPr>
          <a:xfrm>
            <a:off x="5321281" y="1247231"/>
            <a:ext cx="1187613" cy="920236"/>
          </a:xfrm>
          <a:prstGeom prst="rect">
            <a:avLst/>
          </a:prstGeom>
        </p:spPr>
      </p:pic>
      <p:pic>
        <p:nvPicPr>
          <p:cNvPr id="19" name="Picture 18">
            <a:extLst>
              <a:ext uri="{FF2B5EF4-FFF2-40B4-BE49-F238E27FC236}">
                <a16:creationId xmlns:a16="http://schemas.microsoft.com/office/drawing/2014/main" id="{838015B0-3B42-C545-9DC0-B01BA9CDC87A}"/>
              </a:ext>
            </a:extLst>
          </p:cNvPr>
          <p:cNvPicPr>
            <a:picLocks noChangeAspect="1"/>
          </p:cNvPicPr>
          <p:nvPr/>
        </p:nvPicPr>
        <p:blipFill>
          <a:blip r:embed="rId8"/>
          <a:stretch>
            <a:fillRect/>
          </a:stretch>
        </p:blipFill>
        <p:spPr>
          <a:xfrm>
            <a:off x="5321282" y="3747330"/>
            <a:ext cx="1264155" cy="1363648"/>
          </a:xfrm>
          <a:prstGeom prst="rect">
            <a:avLst/>
          </a:prstGeom>
        </p:spPr>
      </p:pic>
    </p:spTree>
    <p:extLst>
      <p:ext uri="{BB962C8B-B14F-4D97-AF65-F5344CB8AC3E}">
        <p14:creationId xmlns:p14="http://schemas.microsoft.com/office/powerpoint/2010/main" val="78891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B2F14-FFBA-8F49-8BBF-1FFF553821C0}"/>
              </a:ext>
            </a:extLst>
          </p:cNvPr>
          <p:cNvSpPr>
            <a:spLocks noGrp="1"/>
          </p:cNvSpPr>
          <p:nvPr>
            <p:ph type="title"/>
          </p:nvPr>
        </p:nvSpPr>
        <p:spPr/>
        <p:txBody>
          <a:bodyPr/>
          <a:lstStyle/>
          <a:p>
            <a:r>
              <a:rPr lang="en-US" dirty="0"/>
              <a:t>Data Structure</a:t>
            </a:r>
          </a:p>
        </p:txBody>
      </p:sp>
      <p:sp>
        <p:nvSpPr>
          <p:cNvPr id="3" name="Content Placeholder 2">
            <a:extLst>
              <a:ext uri="{FF2B5EF4-FFF2-40B4-BE49-F238E27FC236}">
                <a16:creationId xmlns:a16="http://schemas.microsoft.com/office/drawing/2014/main" id="{B65B6BF7-249F-0142-850A-4F1A6763EBD7}"/>
              </a:ext>
            </a:extLst>
          </p:cNvPr>
          <p:cNvSpPr>
            <a:spLocks noGrp="1"/>
          </p:cNvSpPr>
          <p:nvPr>
            <p:ph idx="1"/>
          </p:nvPr>
        </p:nvSpPr>
        <p:spPr/>
        <p:txBody>
          <a:bodyPr/>
          <a:lstStyle/>
          <a:p>
            <a:pPr marL="214313" indent="-214313">
              <a:buFont typeface="Arial" charset="0"/>
              <a:buChar char="•"/>
            </a:pPr>
            <a:r>
              <a:rPr lang="en-US" dirty="0"/>
              <a:t>Symmetric adjacency matrix</a:t>
            </a:r>
          </a:p>
          <a:p>
            <a:pPr marL="214313" indent="-214313">
              <a:buFont typeface="Arial" charset="0"/>
              <a:buChar char="•"/>
            </a:pPr>
            <a:r>
              <a:rPr lang="en-US" dirty="0"/>
              <a:t>Rows and column names represent mineral species</a:t>
            </a:r>
          </a:p>
          <a:p>
            <a:pPr marL="214313" indent="-214313">
              <a:buFont typeface="Arial" charset="0"/>
              <a:buChar char="•"/>
            </a:pPr>
            <a:r>
              <a:rPr lang="en-US" dirty="0"/>
              <a:t>Values represent co-occurrence of 2 minerals</a:t>
            </a:r>
          </a:p>
          <a:p>
            <a:endParaRPr lang="en-US" dirty="0"/>
          </a:p>
        </p:txBody>
      </p:sp>
      <p:grpSp>
        <p:nvGrpSpPr>
          <p:cNvPr id="12" name="Group 11">
            <a:extLst>
              <a:ext uri="{FF2B5EF4-FFF2-40B4-BE49-F238E27FC236}">
                <a16:creationId xmlns:a16="http://schemas.microsoft.com/office/drawing/2014/main" id="{3E712985-D2E1-6646-B75B-91A4BFB2A11C}"/>
              </a:ext>
            </a:extLst>
          </p:cNvPr>
          <p:cNvGrpSpPr/>
          <p:nvPr/>
        </p:nvGrpSpPr>
        <p:grpSpPr>
          <a:xfrm>
            <a:off x="1442326" y="3451265"/>
            <a:ext cx="9028764" cy="3186603"/>
            <a:chOff x="1479904" y="3386177"/>
            <a:chExt cx="9028764" cy="3186603"/>
          </a:xfrm>
        </p:grpSpPr>
        <p:grpSp>
          <p:nvGrpSpPr>
            <p:cNvPr id="11" name="Group 10">
              <a:extLst>
                <a:ext uri="{FF2B5EF4-FFF2-40B4-BE49-F238E27FC236}">
                  <a16:creationId xmlns:a16="http://schemas.microsoft.com/office/drawing/2014/main" id="{3FBFDDE6-2627-F24D-BF11-67B9432B26C5}"/>
                </a:ext>
              </a:extLst>
            </p:cNvPr>
            <p:cNvGrpSpPr/>
            <p:nvPr/>
          </p:nvGrpSpPr>
          <p:grpSpPr>
            <a:xfrm>
              <a:off x="1479904" y="3386177"/>
              <a:ext cx="3949346" cy="3186603"/>
              <a:chOff x="1479904" y="3386177"/>
              <a:chExt cx="3949346" cy="3186603"/>
            </a:xfrm>
          </p:grpSpPr>
          <p:pic>
            <p:nvPicPr>
              <p:cNvPr id="4" name="Picture 2" descr="A close up of text on a white background&#10;&#10;Description automatically generated">
                <a:extLst>
                  <a:ext uri="{FF2B5EF4-FFF2-40B4-BE49-F238E27FC236}">
                    <a16:creationId xmlns:a16="http://schemas.microsoft.com/office/drawing/2014/main" id="{F5360BA9-F297-D24E-947A-B332038EB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904" y="3386177"/>
                <a:ext cx="3914699" cy="28136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BA16944-D95E-ED40-8886-67BD4DE49877}"/>
                  </a:ext>
                </a:extLst>
              </p:cNvPr>
              <p:cNvSpPr txBox="1"/>
              <p:nvPr/>
            </p:nvSpPr>
            <p:spPr>
              <a:xfrm>
                <a:off x="1684834" y="6203448"/>
                <a:ext cx="3744416" cy="369332"/>
              </a:xfrm>
              <a:prstGeom prst="rect">
                <a:avLst/>
              </a:prstGeom>
              <a:noFill/>
            </p:spPr>
            <p:txBody>
              <a:bodyPr wrap="square" rtlCol="0">
                <a:spAutoFit/>
              </a:bodyPr>
              <a:lstStyle/>
              <a:p>
                <a:r>
                  <a:rPr lang="en-US" dirty="0"/>
                  <a:t>Node List and Properties</a:t>
                </a:r>
              </a:p>
            </p:txBody>
          </p:sp>
        </p:grpSp>
        <p:grpSp>
          <p:nvGrpSpPr>
            <p:cNvPr id="6" name="Group 5">
              <a:extLst>
                <a:ext uri="{FF2B5EF4-FFF2-40B4-BE49-F238E27FC236}">
                  <a16:creationId xmlns:a16="http://schemas.microsoft.com/office/drawing/2014/main" id="{47E0B012-48E7-C348-995D-C72260A3E1EC}"/>
                </a:ext>
              </a:extLst>
            </p:cNvPr>
            <p:cNvGrpSpPr/>
            <p:nvPr/>
          </p:nvGrpSpPr>
          <p:grpSpPr>
            <a:xfrm>
              <a:off x="5429250" y="3386177"/>
              <a:ext cx="5079418" cy="1886877"/>
              <a:chOff x="5429250" y="3386177"/>
              <a:chExt cx="5079418" cy="1886877"/>
            </a:xfrm>
          </p:grpSpPr>
          <p:grpSp>
            <p:nvGrpSpPr>
              <p:cNvPr id="7" name="Group 6">
                <a:extLst>
                  <a:ext uri="{FF2B5EF4-FFF2-40B4-BE49-F238E27FC236}">
                    <a16:creationId xmlns:a16="http://schemas.microsoft.com/office/drawing/2014/main" id="{B305D803-FD33-D141-888F-FCE069E41080}"/>
                  </a:ext>
                </a:extLst>
              </p:cNvPr>
              <p:cNvGrpSpPr/>
              <p:nvPr/>
            </p:nvGrpSpPr>
            <p:grpSpPr>
              <a:xfrm>
                <a:off x="6096000" y="3386177"/>
                <a:ext cx="4412668" cy="1886877"/>
                <a:chOff x="6096000" y="2158629"/>
                <a:chExt cx="4412668" cy="1886877"/>
              </a:xfrm>
            </p:grpSpPr>
            <p:pic>
              <p:nvPicPr>
                <p:cNvPr id="9" name="Picture 8" descr="https://lh5.googleusercontent.com/H-up1TVaqmvcYop12tQYwWLFiAD0bOKmy3SAeZSQzSeySsLRljH8ygL0JxtMKfFmFjd470bqdIMQ7Hr5fBRGWALbnRNi2lISHznkkKlCsRjixQpa-rhkGeLJxyOhUIDqeuDvdVdcUvI">
                  <a:extLst>
                    <a:ext uri="{FF2B5EF4-FFF2-40B4-BE49-F238E27FC236}">
                      <a16:creationId xmlns:a16="http://schemas.microsoft.com/office/drawing/2014/main" id="{6EE41704-4369-9744-902B-DCE1722F41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58629"/>
                  <a:ext cx="4412668" cy="15175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3875361-9B3A-2D4F-95DF-541C9E244C25}"/>
                    </a:ext>
                  </a:extLst>
                </p:cNvPr>
                <p:cNvSpPr txBox="1"/>
                <p:nvPr/>
              </p:nvSpPr>
              <p:spPr>
                <a:xfrm>
                  <a:off x="6234428" y="3676174"/>
                  <a:ext cx="4152270" cy="369332"/>
                </a:xfrm>
                <a:prstGeom prst="rect">
                  <a:avLst/>
                </a:prstGeom>
                <a:noFill/>
              </p:spPr>
              <p:txBody>
                <a:bodyPr wrap="square" rtlCol="0">
                  <a:spAutoFit/>
                </a:bodyPr>
                <a:lstStyle/>
                <a:p>
                  <a:r>
                    <a:rPr lang="en-US" dirty="0"/>
                    <a:t>Adjacency Matrix</a:t>
                  </a:r>
                </a:p>
              </p:txBody>
            </p:sp>
          </p:grpSp>
          <p:sp>
            <p:nvSpPr>
              <p:cNvPr id="8" name="Right Arrow 7">
                <a:extLst>
                  <a:ext uri="{FF2B5EF4-FFF2-40B4-BE49-F238E27FC236}">
                    <a16:creationId xmlns:a16="http://schemas.microsoft.com/office/drawing/2014/main" id="{0EB1BEFC-F179-4A49-BF3E-5B8D37F15A32}"/>
                  </a:ext>
                </a:extLst>
              </p:cNvPr>
              <p:cNvSpPr/>
              <p:nvPr/>
            </p:nvSpPr>
            <p:spPr>
              <a:xfrm>
                <a:off x="5429250" y="3980382"/>
                <a:ext cx="632102" cy="3110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693936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Structures (contd.)</a:t>
            </a:r>
          </a:p>
        </p:txBody>
      </p:sp>
      <p:grpSp>
        <p:nvGrpSpPr>
          <p:cNvPr id="7" name="Group 6">
            <a:extLst>
              <a:ext uri="{FF2B5EF4-FFF2-40B4-BE49-F238E27FC236}">
                <a16:creationId xmlns:a16="http://schemas.microsoft.com/office/drawing/2014/main" id="{7B6F5071-504D-D946-AEEC-6E74C5CA9ABF}"/>
              </a:ext>
            </a:extLst>
          </p:cNvPr>
          <p:cNvGrpSpPr/>
          <p:nvPr/>
        </p:nvGrpSpPr>
        <p:grpSpPr>
          <a:xfrm>
            <a:off x="1127316" y="1563089"/>
            <a:ext cx="8911600" cy="4032447"/>
            <a:chOff x="1703512" y="1412777"/>
            <a:chExt cx="8911600" cy="4032447"/>
          </a:xfrm>
        </p:grpSpPr>
        <p:pic>
          <p:nvPicPr>
            <p:cNvPr id="6" name="Picture 6" descr="https://lh3.googleusercontent.com/v_e9ydEShW4KvANYXRYFBUf1sAlkHi5VgWS2aznQK3q_Ko7iNpYPP41ZhlYXa77_mvSJtSLz055IXfztYP4Rpl5y5ZIGpUbBZfGYS77oxFNfskCWyaYxExeMj58CRPtnWA1S9959M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60" y="2204864"/>
              <a:ext cx="4392052" cy="324036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2EDD2E5F-3ADC-664B-B02D-39D911C1D9E3}"/>
                </a:ext>
              </a:extLst>
            </p:cNvPr>
            <p:cNvGrpSpPr/>
            <p:nvPr/>
          </p:nvGrpSpPr>
          <p:grpSpPr>
            <a:xfrm>
              <a:off x="1703512" y="1412777"/>
              <a:ext cx="6323351" cy="3744415"/>
              <a:chOff x="1703512" y="1412777"/>
              <a:chExt cx="6323351" cy="3744415"/>
            </a:xfrm>
          </p:grpSpPr>
          <p:sp>
            <p:nvSpPr>
              <p:cNvPr id="5" name="TextBox 4"/>
              <p:cNvSpPr txBox="1"/>
              <p:nvPr/>
            </p:nvSpPr>
            <p:spPr>
              <a:xfrm>
                <a:off x="6223061" y="1412777"/>
                <a:ext cx="1803802" cy="584775"/>
              </a:xfrm>
              <a:prstGeom prst="rect">
                <a:avLst/>
              </a:prstGeom>
              <a:noFill/>
            </p:spPr>
            <p:txBody>
              <a:bodyPr wrap="square" rtlCol="0">
                <a:spAutoFit/>
              </a:bodyPr>
              <a:lstStyle/>
              <a:p>
                <a:pPr marL="214313" indent="-214313">
                  <a:buFont typeface="Arial" charset="0"/>
                  <a:buChar char="•"/>
                </a:pPr>
                <a:r>
                  <a:rPr lang="en-US" sz="3200" dirty="0"/>
                  <a:t>Nodes</a:t>
                </a:r>
              </a:p>
            </p:txBody>
          </p:sp>
          <p:sp>
            <p:nvSpPr>
              <p:cNvPr id="11" name="TextBox 10"/>
              <p:cNvSpPr txBox="1"/>
              <p:nvPr/>
            </p:nvSpPr>
            <p:spPr>
              <a:xfrm>
                <a:off x="1863507" y="1412777"/>
                <a:ext cx="1424183" cy="584775"/>
              </a:xfrm>
              <a:prstGeom prst="rect">
                <a:avLst/>
              </a:prstGeom>
              <a:noFill/>
            </p:spPr>
            <p:txBody>
              <a:bodyPr wrap="square" rtlCol="0">
                <a:spAutoFit/>
              </a:bodyPr>
              <a:lstStyle/>
              <a:p>
                <a:pPr marL="214313" indent="-214313">
                  <a:buFont typeface="Arial" charset="0"/>
                  <a:buChar char="•"/>
                </a:pPr>
                <a:r>
                  <a:rPr lang="en-US" sz="3200" dirty="0"/>
                  <a:t>Links</a:t>
                </a:r>
              </a:p>
            </p:txBody>
          </p:sp>
          <p:pic>
            <p:nvPicPr>
              <p:cNvPr id="4" name="Picture 3"/>
              <p:cNvPicPr>
                <a:picLocks noChangeAspect="1"/>
              </p:cNvPicPr>
              <p:nvPr/>
            </p:nvPicPr>
            <p:blipFill>
              <a:blip r:embed="rId3"/>
              <a:stretch>
                <a:fillRect/>
              </a:stretch>
            </p:blipFill>
            <p:spPr>
              <a:xfrm>
                <a:off x="1703512" y="2204864"/>
                <a:ext cx="4184314" cy="2952328"/>
              </a:xfrm>
              <a:prstGeom prst="rect">
                <a:avLst/>
              </a:prstGeom>
            </p:spPr>
          </p:pic>
        </p:grpSp>
      </p:grpSp>
    </p:spTree>
    <p:extLst>
      <p:ext uri="{BB962C8B-B14F-4D97-AF65-F5344CB8AC3E}">
        <p14:creationId xmlns:p14="http://schemas.microsoft.com/office/powerpoint/2010/main" val="2892444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What is encoded  vs What is seen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75584258"/>
              </p:ext>
            </p:extLst>
          </p:nvPr>
        </p:nvGraphicFramePr>
        <p:xfrm>
          <a:off x="4038600" y="1421232"/>
          <a:ext cx="7188200" cy="3105914"/>
        </p:xfrm>
        <a:graphic>
          <a:graphicData uri="http://schemas.openxmlformats.org/drawingml/2006/table">
            <a:tbl>
              <a:tblPr firstRow="1" bandRow="1">
                <a:tableStyleId>{93296810-A885-4BE3-A3E7-6D5BEEA58F35}</a:tableStyleId>
              </a:tblPr>
              <a:tblGrid>
                <a:gridCol w="3594100">
                  <a:extLst>
                    <a:ext uri="{9D8B030D-6E8A-4147-A177-3AD203B41FA5}">
                      <a16:colId xmlns:a16="http://schemas.microsoft.com/office/drawing/2014/main" val="20000"/>
                    </a:ext>
                  </a:extLst>
                </a:gridCol>
                <a:gridCol w="3594100">
                  <a:extLst>
                    <a:ext uri="{9D8B030D-6E8A-4147-A177-3AD203B41FA5}">
                      <a16:colId xmlns:a16="http://schemas.microsoft.com/office/drawing/2014/main" val="20001"/>
                    </a:ext>
                  </a:extLst>
                </a:gridCol>
              </a:tblGrid>
              <a:tr h="372095">
                <a:tc>
                  <a:txBody>
                    <a:bodyPr/>
                    <a:lstStyle/>
                    <a:p>
                      <a:r>
                        <a:rPr lang="en-US" sz="1700"/>
                        <a:t>Encoded</a:t>
                      </a:r>
                    </a:p>
                  </a:txBody>
                  <a:tcPr marL="84567" marR="84567" marT="42284" marB="42284"/>
                </a:tc>
                <a:tc>
                  <a:txBody>
                    <a:bodyPr/>
                    <a:lstStyle/>
                    <a:p>
                      <a:r>
                        <a:rPr lang="en-US" sz="1700"/>
                        <a:t>Seen/Inferred/Calculated</a:t>
                      </a:r>
                    </a:p>
                  </a:txBody>
                  <a:tcPr marL="84567" marR="84567" marT="42284" marB="42284"/>
                </a:tc>
                <a:extLst>
                  <a:ext uri="{0D108BD9-81ED-4DB2-BD59-A6C34878D82A}">
                    <a16:rowId xmlns:a16="http://schemas.microsoft.com/office/drawing/2014/main" val="10000"/>
                  </a:ext>
                </a:extLst>
              </a:tr>
              <a:tr h="372095">
                <a:tc>
                  <a:txBody>
                    <a:bodyPr/>
                    <a:lstStyle/>
                    <a:p>
                      <a:r>
                        <a:rPr lang="en-US" sz="1700"/>
                        <a:t>Nodes</a:t>
                      </a:r>
                    </a:p>
                  </a:txBody>
                  <a:tcPr marL="84567" marR="84567" marT="42284" marB="42284"/>
                </a:tc>
                <a:tc>
                  <a:txBody>
                    <a:bodyPr/>
                    <a:lstStyle/>
                    <a:p>
                      <a:r>
                        <a:rPr lang="en-US" sz="1700"/>
                        <a:t>Patterns</a:t>
                      </a:r>
                      <a:r>
                        <a:rPr lang="en-US" sz="1700" baseline="0"/>
                        <a:t> in the </a:t>
                      </a:r>
                      <a:r>
                        <a:rPr lang="en-US" sz="1700"/>
                        <a:t>Network</a:t>
                      </a:r>
                      <a:r>
                        <a:rPr lang="en-US" sz="1700" baseline="0"/>
                        <a:t> Geometry</a:t>
                      </a:r>
                      <a:endParaRPr lang="en-US" sz="1700"/>
                    </a:p>
                  </a:txBody>
                  <a:tcPr marL="84567" marR="84567" marT="42284" marB="42284"/>
                </a:tc>
                <a:extLst>
                  <a:ext uri="{0D108BD9-81ED-4DB2-BD59-A6C34878D82A}">
                    <a16:rowId xmlns:a16="http://schemas.microsoft.com/office/drawing/2014/main" val="10001"/>
                  </a:ext>
                </a:extLst>
              </a:tr>
              <a:tr h="625797">
                <a:tc>
                  <a:txBody>
                    <a:bodyPr/>
                    <a:lstStyle/>
                    <a:p>
                      <a:r>
                        <a:rPr lang="en-US" sz="1700"/>
                        <a:t>Edges</a:t>
                      </a:r>
                    </a:p>
                  </a:txBody>
                  <a:tcPr marL="84567" marR="84567" marT="42284" marB="42284"/>
                </a:tc>
                <a:tc>
                  <a:txBody>
                    <a:bodyPr/>
                    <a:lstStyle/>
                    <a:p>
                      <a:r>
                        <a:rPr lang="en-US" sz="1700"/>
                        <a:t>Sub-Communities</a:t>
                      </a:r>
                      <a:r>
                        <a:rPr lang="en-US" sz="1700" baseline="0"/>
                        <a:t> formed in the Network</a:t>
                      </a:r>
                      <a:endParaRPr lang="en-US" sz="1700"/>
                    </a:p>
                  </a:txBody>
                  <a:tcPr marL="84567" marR="84567" marT="42284" marB="42284"/>
                </a:tc>
                <a:extLst>
                  <a:ext uri="{0D108BD9-81ED-4DB2-BD59-A6C34878D82A}">
                    <a16:rowId xmlns:a16="http://schemas.microsoft.com/office/drawing/2014/main" val="10002"/>
                  </a:ext>
                </a:extLst>
              </a:tr>
              <a:tr h="372095">
                <a:tc>
                  <a:txBody>
                    <a:bodyPr/>
                    <a:lstStyle/>
                    <a:p>
                      <a:r>
                        <a:rPr lang="en-US" sz="1700"/>
                        <a:t>Layout (Mostly Force Directed)</a:t>
                      </a:r>
                    </a:p>
                  </a:txBody>
                  <a:tcPr marL="84567" marR="84567" marT="42284" marB="42284"/>
                </a:tc>
                <a:tc>
                  <a:txBody>
                    <a:bodyPr/>
                    <a:lstStyle/>
                    <a:p>
                      <a:r>
                        <a:rPr lang="en-US" sz="1700"/>
                        <a:t>Important Hubs in the Network</a:t>
                      </a:r>
                    </a:p>
                  </a:txBody>
                  <a:tcPr marL="84567" marR="84567" marT="42284" marB="42284"/>
                </a:tc>
                <a:extLst>
                  <a:ext uri="{0D108BD9-81ED-4DB2-BD59-A6C34878D82A}">
                    <a16:rowId xmlns:a16="http://schemas.microsoft.com/office/drawing/2014/main" val="10003"/>
                  </a:ext>
                </a:extLst>
              </a:tr>
              <a:tr h="1133199">
                <a:tc>
                  <a:txBody>
                    <a:bodyPr/>
                    <a:lstStyle/>
                    <a:p>
                      <a:r>
                        <a:rPr lang="en-US" sz="1700"/>
                        <a:t>Additional Parameters</a:t>
                      </a:r>
                      <a:r>
                        <a:rPr lang="en-US" sz="1700" baseline="0"/>
                        <a:t> for Nodes (Optional)</a:t>
                      </a:r>
                      <a:endParaRPr lang="en-US" sz="1700"/>
                    </a:p>
                  </a:txBody>
                  <a:tcPr marL="84567" marR="84567" marT="42284" marB="42284"/>
                </a:tc>
                <a:tc>
                  <a:txBody>
                    <a:bodyPr/>
                    <a:lstStyle/>
                    <a:p>
                      <a:r>
                        <a:rPr lang="en-US" sz="1700"/>
                        <a:t>Additional</a:t>
                      </a:r>
                      <a:r>
                        <a:rPr lang="en-US" sz="1700" baseline="0"/>
                        <a:t> metrics that explain the complexity of the environment (assortativity, betweenness, centrality etc.)</a:t>
                      </a:r>
                      <a:endParaRPr lang="en-US" sz="1700"/>
                    </a:p>
                  </a:txBody>
                  <a:tcPr marL="84567" marR="84567" marT="42284" marB="42284"/>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a:xfrm>
            <a:off x="9884978" y="6356350"/>
            <a:ext cx="1468821" cy="365125"/>
          </a:xfrm>
        </p:spPr>
        <p:txBody>
          <a:bodyPr vert="horz" lIns="91440" tIns="45720" rIns="91440" bIns="45720" rtlCol="0" anchor="ctr">
            <a:normAutofit/>
          </a:bodyPr>
          <a:lstStyle/>
          <a:p>
            <a:pPr>
              <a:spcAft>
                <a:spcPts val="600"/>
              </a:spcAft>
              <a:defRPr/>
            </a:pPr>
            <a:fld id="{297947FC-029B-0C41-8B4D-461A86E07239}" type="slidenum">
              <a:rPr lang="en-US" altLang="x-none" smtClean="0">
                <a:solidFill>
                  <a:prstClr val="black">
                    <a:tint val="75000"/>
                  </a:prstClr>
                </a:solidFill>
              </a:rPr>
              <a:pPr>
                <a:spcAft>
                  <a:spcPts val="600"/>
                </a:spcAft>
                <a:defRPr/>
              </a:pPr>
              <a:t>20</a:t>
            </a:fld>
            <a:endParaRPr lang="en-US" altLang="x-none">
              <a:solidFill>
                <a:prstClr val="black">
                  <a:tint val="75000"/>
                </a:prstClr>
              </a:solidFill>
            </a:endParaRPr>
          </a:p>
        </p:txBody>
      </p:sp>
      <p:sp>
        <p:nvSpPr>
          <p:cNvPr id="6" name="TextBox 5"/>
          <p:cNvSpPr txBox="1"/>
          <p:nvPr/>
        </p:nvSpPr>
        <p:spPr>
          <a:xfrm>
            <a:off x="4038600" y="4884873"/>
            <a:ext cx="7188199" cy="129209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t>Comparison of how different networks change through time also help understand the given environment.</a:t>
            </a:r>
          </a:p>
        </p:txBody>
      </p:sp>
      <p:sp>
        <p:nvSpPr>
          <p:cNvPr id="18" name="Rectangle 17">
            <a:extLst>
              <a:ext uri="{FF2B5EF4-FFF2-40B4-BE49-F238E27FC236}">
                <a16:creationId xmlns:a16="http://schemas.microsoft.com/office/drawing/2014/main" id="{92513FC8-4D9F-E74A-8BF2-D33BD7A8C65E}"/>
              </a:ext>
            </a:extLst>
          </p:cNvPr>
          <p:cNvSpPr/>
          <p:nvPr/>
        </p:nvSpPr>
        <p:spPr>
          <a:xfrm>
            <a:off x="7603067" y="2387600"/>
            <a:ext cx="3623732" cy="626533"/>
          </a:xfrm>
          <a:prstGeom prst="rect">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4C2980A-687C-FE44-A679-E83F0515B9C4}"/>
              </a:ext>
            </a:extLst>
          </p:cNvPr>
          <p:cNvSpPr/>
          <p:nvPr/>
        </p:nvSpPr>
        <p:spPr>
          <a:xfrm>
            <a:off x="7632699" y="3371860"/>
            <a:ext cx="3721100" cy="1155286"/>
          </a:xfrm>
          <a:prstGeom prst="rect">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7FFEC19-B7DF-4741-A526-687AD1E0CFDB}"/>
              </a:ext>
            </a:extLst>
          </p:cNvPr>
          <p:cNvSpPr/>
          <p:nvPr/>
        </p:nvSpPr>
        <p:spPr>
          <a:xfrm>
            <a:off x="4038599" y="4705418"/>
            <a:ext cx="7188199" cy="1018049"/>
          </a:xfrm>
          <a:prstGeom prst="rect">
            <a:avLst/>
          </a:prstGeom>
          <a:no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04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6000"/>
              <a:t>Network Metrics</a:t>
            </a:r>
          </a:p>
        </p:txBody>
      </p:sp>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srcRect l="21360" r="29229"/>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885690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5859" y="640081"/>
            <a:ext cx="3494341" cy="3793488"/>
          </a:xfrm>
          <a:noFill/>
        </p:spPr>
        <p:txBody>
          <a:bodyPr vert="horz" lIns="91440" tIns="45720" rIns="91440" bIns="45720" rtlCol="0" anchor="b">
            <a:normAutofit/>
          </a:bodyPr>
          <a:lstStyle/>
          <a:p>
            <a:r>
              <a:rPr lang="en-US" sz="4600"/>
              <a:t>Comparing Global Metrics</a:t>
            </a:r>
          </a:p>
        </p:txBody>
      </p:sp>
      <p:pic>
        <p:nvPicPr>
          <p:cNvPr id="6" name="Content Placeholder 5" descr="A screenshot of a cell phone&#10;&#10;Description automatically generated"/>
          <p:cNvPicPr>
            <a:picLocks noGrp="1" noChangeAspect="1"/>
          </p:cNvPicPr>
          <p:nvPr>
            <p:ph idx="1"/>
          </p:nvPr>
        </p:nvPicPr>
        <p:blipFill rotWithShape="1">
          <a:blip r:embed="rId2"/>
          <a:stretch/>
        </p:blipFill>
        <p:spPr>
          <a:xfrm>
            <a:off x="5107892" y="1151468"/>
            <a:ext cx="6067589" cy="4405236"/>
          </a:xfrm>
          <a:prstGeom prst="rect">
            <a:avLst/>
          </a:prstGeom>
          <a:effectLst/>
        </p:spPr>
      </p:pic>
      <p:sp>
        <p:nvSpPr>
          <p:cNvPr id="4" name="Slide Number Placeholder 3"/>
          <p:cNvSpPr>
            <a:spLocks noGrp="1"/>
          </p:cNvSpPr>
          <p:nvPr>
            <p:ph type="sldNum" sz="quarter" idx="12"/>
          </p:nvPr>
        </p:nvSpPr>
        <p:spPr>
          <a:xfrm>
            <a:off x="10849470" y="6356350"/>
            <a:ext cx="689322" cy="365125"/>
          </a:xfrm>
          <a:noFill/>
        </p:spPr>
        <p:txBody>
          <a:bodyPr vert="horz" lIns="91440" tIns="45720" rIns="91440" bIns="45720" rtlCol="0" anchor="ctr">
            <a:normAutofit/>
          </a:bodyPr>
          <a:lstStyle/>
          <a:p>
            <a:pPr algn="l">
              <a:spcAft>
                <a:spcPts val="600"/>
              </a:spcAft>
              <a:defRPr/>
            </a:pPr>
            <a:fld id="{297947FC-029B-0C41-8B4D-461A86E07239}" type="slidenum">
              <a:rPr lang="en-US" altLang="x-none" smtClean="0">
                <a:solidFill>
                  <a:srgbClr val="595959"/>
                </a:solidFill>
                <a:latin typeface="Calibri" panose="020F0502020204030204"/>
              </a:rPr>
              <a:pPr algn="l">
                <a:spcAft>
                  <a:spcPts val="600"/>
                </a:spcAft>
                <a:defRPr/>
              </a:pPr>
              <a:t>22</a:t>
            </a:fld>
            <a:endParaRPr lang="en-US" altLang="x-none">
              <a:solidFill>
                <a:srgbClr val="595959"/>
              </a:solidFill>
              <a:latin typeface="Calibri" panose="020F0502020204030204"/>
            </a:endParaRPr>
          </a:p>
        </p:txBody>
      </p:sp>
      <p:pic>
        <p:nvPicPr>
          <p:cNvPr id="5" name="Picture 4" descr="A screenshot of a cell phone&#10;&#10;Description automatically generated"/>
          <p:cNvPicPr>
            <a:picLocks noChangeAspect="1"/>
          </p:cNvPicPr>
          <p:nvPr/>
        </p:nvPicPr>
        <p:blipFill>
          <a:blip r:embed="rId2"/>
          <a:stretch>
            <a:fillRect/>
          </a:stretch>
        </p:blipFill>
        <p:spPr>
          <a:xfrm>
            <a:off x="29886408" y="7956729"/>
            <a:ext cx="5659183" cy="3779524"/>
          </a:xfrm>
          <a:prstGeom prst="rect">
            <a:avLst/>
          </a:prstGeom>
        </p:spPr>
      </p:pic>
    </p:spTree>
    <p:extLst>
      <p:ext uri="{BB962C8B-B14F-4D97-AF65-F5344CB8AC3E}">
        <p14:creationId xmlns:p14="http://schemas.microsoft.com/office/powerpoint/2010/main" val="1387219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64082" y="642594"/>
            <a:ext cx="4472921" cy="1371600"/>
          </a:xfrm>
        </p:spPr>
        <p:txBody>
          <a:bodyPr vert="horz" lIns="91440" tIns="45720" rIns="91440" bIns="45720" rtlCol="0" anchor="ctr">
            <a:normAutofit/>
          </a:bodyPr>
          <a:lstStyle/>
          <a:p>
            <a:r>
              <a:rPr lang="en-US" sz="3000"/>
              <a:t>Assortativity</a:t>
            </a:r>
            <a:br>
              <a:rPr lang="en-US" sz="3000"/>
            </a:br>
            <a:r>
              <a:rPr lang="en-US" sz="3000"/>
              <a:t>(Homophily)</a:t>
            </a:r>
            <a:br>
              <a:rPr lang="en-US" sz="3000"/>
            </a:br>
            <a:endParaRPr lang="en-US" sz="3000"/>
          </a:p>
        </p:txBody>
      </p:sp>
      <p:sp>
        <p:nvSpPr>
          <p:cNvPr id="30" name="Rectangle 29">
            <a:extLst>
              <a:ext uri="{FF2B5EF4-FFF2-40B4-BE49-F238E27FC236}">
                <a16:creationId xmlns:a16="http://schemas.microsoft.com/office/drawing/2014/main" id="{8751C0E9-4187-482F-9E57-6F626A9C4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7945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3" descr="A close up of a map&#10;&#10;Description automatically generate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33264" y="238182"/>
            <a:ext cx="3324388" cy="37457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32" name="Rectangle 31">
            <a:extLst>
              <a:ext uri="{FF2B5EF4-FFF2-40B4-BE49-F238E27FC236}">
                <a16:creationId xmlns:a16="http://schemas.microsoft.com/office/drawing/2014/main" id="{A5D494F4-DB8B-4D3D-A107-4E84A0B74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92243" y="239052"/>
            <a:ext cx="2722671" cy="24749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3FC58BE-64BA-44F6-B62D-AA29B1BF6A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264" y="4154694"/>
            <a:ext cx="3324388" cy="247004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3820EC7-C153-F24D-8D44-F5CBE2C0F913}"/>
              </a:ext>
            </a:extLst>
          </p:cNvPr>
          <p:cNvPicPr>
            <a:picLocks noChangeAspect="1"/>
          </p:cNvPicPr>
          <p:nvPr/>
        </p:nvPicPr>
        <p:blipFill>
          <a:blip r:embed="rId3"/>
          <a:stretch>
            <a:fillRect/>
          </a:stretch>
        </p:blipFill>
        <p:spPr>
          <a:xfrm>
            <a:off x="4003613" y="2874858"/>
            <a:ext cx="2099931" cy="3749878"/>
          </a:xfrm>
          <a:prstGeom prst="rect">
            <a:avLst/>
          </a:prstGeom>
        </p:spPr>
      </p:pic>
      <p:sp>
        <p:nvSpPr>
          <p:cNvPr id="8" name="Title 1"/>
          <p:cNvSpPr txBox="1">
            <a:spLocks/>
          </p:cNvSpPr>
          <p:nvPr/>
        </p:nvSpPr>
        <p:spPr>
          <a:xfrm>
            <a:off x="7064082" y="2103120"/>
            <a:ext cx="4472922" cy="3931920"/>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182880">
              <a:spcAft>
                <a:spcPts val="600"/>
              </a:spcAft>
              <a:buClr>
                <a:schemeClr val="tx1">
                  <a:lumMod val="85000"/>
                  <a:lumOff val="15000"/>
                </a:schemeClr>
              </a:buClr>
              <a:buFont typeface="Garamond" pitchFamily="18" charset="0"/>
              <a:buChar char="◦"/>
            </a:pPr>
            <a:r>
              <a:rPr lang="en-US" sz="2400" b="1">
                <a:latin typeface="+mn-lt"/>
                <a:ea typeface="+mn-ea"/>
                <a:cs typeface="+mn-cs"/>
              </a:rPr>
              <a:t>Network equivalent of Pearson correlation coefficient</a:t>
            </a:r>
          </a:p>
          <a:p>
            <a:pPr indent="-182880">
              <a:spcAft>
                <a:spcPts val="600"/>
              </a:spcAft>
              <a:buClr>
                <a:schemeClr val="tx1">
                  <a:lumMod val="85000"/>
                  <a:lumOff val="15000"/>
                </a:schemeClr>
              </a:buClr>
              <a:buFont typeface="Garamond" pitchFamily="18" charset="0"/>
              <a:buChar char="◦"/>
            </a:pPr>
            <a:endParaRPr lang="en-US" sz="2400" b="1">
              <a:latin typeface="+mn-lt"/>
              <a:ea typeface="+mn-ea"/>
              <a:cs typeface="+mn-cs"/>
            </a:endParaRPr>
          </a:p>
          <a:p>
            <a:pPr indent="-182880">
              <a:spcAft>
                <a:spcPts val="600"/>
              </a:spcAft>
              <a:buClr>
                <a:schemeClr val="tx1">
                  <a:lumMod val="85000"/>
                  <a:lumOff val="15000"/>
                </a:schemeClr>
              </a:buClr>
              <a:buFont typeface="Garamond" pitchFamily="18" charset="0"/>
              <a:buChar char="◦"/>
            </a:pPr>
            <a:r>
              <a:rPr lang="en-US" sz="2400">
                <a:latin typeface="+mn-lt"/>
                <a:ea typeface="+mn-ea"/>
                <a:cs typeface="+mn-cs"/>
              </a:rPr>
              <a:t>Values between 1 &amp; -1</a:t>
            </a:r>
          </a:p>
          <a:p>
            <a:pPr indent="-182880">
              <a:spcAft>
                <a:spcPts val="600"/>
              </a:spcAft>
              <a:buClr>
                <a:schemeClr val="tx1">
                  <a:lumMod val="85000"/>
                  <a:lumOff val="15000"/>
                </a:schemeClr>
              </a:buClr>
              <a:buFont typeface="Garamond" pitchFamily="18" charset="0"/>
              <a:buChar char="◦"/>
            </a:pPr>
            <a:r>
              <a:rPr lang="en-US" sz="2400">
                <a:latin typeface="+mn-lt"/>
                <a:ea typeface="+mn-ea"/>
                <a:cs typeface="+mn-cs"/>
              </a:rPr>
              <a:t>1 = similarity favors connections</a:t>
            </a:r>
          </a:p>
          <a:p>
            <a:pPr indent="-182880">
              <a:spcAft>
                <a:spcPts val="600"/>
              </a:spcAft>
              <a:buClr>
                <a:schemeClr val="tx1">
                  <a:lumMod val="85000"/>
                  <a:lumOff val="15000"/>
                </a:schemeClr>
              </a:buClr>
              <a:buFont typeface="Garamond" pitchFamily="18" charset="0"/>
              <a:buChar char="◦"/>
            </a:pPr>
            <a:r>
              <a:rPr lang="en-US" sz="2400">
                <a:latin typeface="+mn-lt"/>
                <a:ea typeface="+mn-ea"/>
                <a:cs typeface="+mn-cs"/>
              </a:rPr>
              <a:t>0 = non-assortative</a:t>
            </a:r>
          </a:p>
          <a:p>
            <a:pPr indent="-182880">
              <a:spcAft>
                <a:spcPts val="600"/>
              </a:spcAft>
              <a:buClr>
                <a:schemeClr val="tx1">
                  <a:lumMod val="85000"/>
                  <a:lumOff val="15000"/>
                </a:schemeClr>
              </a:buClr>
              <a:buFont typeface="Garamond" pitchFamily="18" charset="0"/>
              <a:buChar char="◦"/>
            </a:pPr>
            <a:r>
              <a:rPr lang="en-US" sz="2400">
                <a:latin typeface="+mn-lt"/>
                <a:ea typeface="+mn-ea"/>
                <a:cs typeface="+mn-cs"/>
              </a:rPr>
              <a:t>-1 = opposites attract</a:t>
            </a:r>
          </a:p>
          <a:p>
            <a:pPr indent="-182880">
              <a:spcAft>
                <a:spcPts val="600"/>
              </a:spcAft>
              <a:buClr>
                <a:schemeClr val="tx1">
                  <a:lumMod val="85000"/>
                  <a:lumOff val="15000"/>
                </a:schemeClr>
              </a:buClr>
              <a:buFont typeface="Garamond" pitchFamily="18" charset="0"/>
              <a:buChar char="◦"/>
            </a:pPr>
            <a:endParaRPr lang="en-US" sz="2400" b="1">
              <a:latin typeface="+mn-lt"/>
              <a:ea typeface="+mn-ea"/>
              <a:cs typeface="+mn-cs"/>
            </a:endParaRPr>
          </a:p>
        </p:txBody>
      </p:sp>
      <p:sp>
        <p:nvSpPr>
          <p:cNvPr id="4" name="Slide Number Placeholder 3"/>
          <p:cNvSpPr>
            <a:spLocks noGrp="1"/>
          </p:cNvSpPr>
          <p:nvPr>
            <p:ph type="sldNum" sz="quarter" idx="12"/>
          </p:nvPr>
        </p:nvSpPr>
        <p:spPr>
          <a:xfrm>
            <a:off x="11308403" y="6307672"/>
            <a:ext cx="457200" cy="274320"/>
          </a:xfrm>
        </p:spPr>
        <p:txBody>
          <a:bodyPr vert="horz" lIns="91440" tIns="45720" rIns="91440" bIns="45720" rtlCol="0" anchor="b">
            <a:normAutofit/>
          </a:bodyPr>
          <a:lstStyle/>
          <a:p>
            <a:pPr>
              <a:spcAft>
                <a:spcPts val="600"/>
              </a:spcAft>
            </a:pPr>
            <a:fld id="{58B37B30-2476-1948-B7D6-30CF964C9EF9}" type="slidenum">
              <a:rPr lang="en-US" altLang="x-none" kern="1200" dirty="0">
                <a:solidFill>
                  <a:schemeClr val="tx1">
                    <a:lumMod val="75000"/>
                    <a:lumOff val="25000"/>
                  </a:schemeClr>
                </a:solidFill>
                <a:latin typeface="+mn-lt"/>
                <a:ea typeface="+mn-ea"/>
                <a:cs typeface="+mn-cs"/>
              </a:rPr>
              <a:pPr>
                <a:spcAft>
                  <a:spcPts val="600"/>
                </a:spcAft>
              </a:pPr>
              <a:t>23</a:t>
            </a:fld>
            <a:endParaRPr lang="en-US" altLang="x-none" kern="1200" dirty="0">
              <a:solidFill>
                <a:schemeClr val="tx1">
                  <a:lumMod val="75000"/>
                  <a:lumOff val="25000"/>
                </a:schemeClr>
              </a:solidFill>
              <a:latin typeface="+mn-lt"/>
              <a:ea typeface="+mn-ea"/>
              <a:cs typeface="+mn-cs"/>
            </a:endParaRPr>
          </a:p>
        </p:txBody>
      </p:sp>
      <p:sp>
        <p:nvSpPr>
          <p:cNvPr id="5" name="Rectangle 4">
            <a:extLst>
              <a:ext uri="{FF2B5EF4-FFF2-40B4-BE49-F238E27FC236}">
                <a16:creationId xmlns:a16="http://schemas.microsoft.com/office/drawing/2014/main" id="{BE23E41E-FF9C-5844-A85F-CB7699EEA5BC}"/>
              </a:ext>
            </a:extLst>
          </p:cNvPr>
          <p:cNvSpPr/>
          <p:nvPr/>
        </p:nvSpPr>
        <p:spPr>
          <a:xfrm>
            <a:off x="233264" y="6059425"/>
            <a:ext cx="3095152" cy="507831"/>
          </a:xfrm>
          <a:prstGeom prst="rect">
            <a:avLst/>
          </a:prstGeom>
        </p:spPr>
        <p:txBody>
          <a:bodyPr wrap="square">
            <a:spAutoFit/>
          </a:bodyPr>
          <a:lstStyle/>
          <a:p>
            <a:pPr lvl="0" algn="justLow">
              <a:buFontTx/>
              <a:buChar char="•"/>
            </a:pPr>
            <a:r>
              <a:rPr lang="x-none" altLang="x-none" sz="900">
                <a:latin typeface="Arial Unicode MS" charset="0"/>
                <a:ea typeface="Courier New" charset="0"/>
              </a:rPr>
              <a:t>Muscente AD, Prabhu A</a:t>
            </a:r>
            <a:r>
              <a:rPr lang="x-none" altLang="x-none" sz="900" b="1">
                <a:latin typeface="Arial Unicode MS" charset="0"/>
                <a:ea typeface="Courier New" charset="0"/>
              </a:rPr>
              <a:t>, Zhong H, Eleish A, Meyer M, Fox P, Hazen R, and Knoll A (2017) The network paleoecology of mass extinctions. </a:t>
            </a:r>
            <a:r>
              <a:rPr lang="en-US" altLang="x-none" sz="900" b="1" dirty="0">
                <a:latin typeface="Arial Unicode MS" charset="0"/>
                <a:ea typeface="Courier New" charset="0"/>
              </a:rPr>
              <a:t>PNAS.</a:t>
            </a:r>
            <a:endParaRPr lang="x-none" altLang="x-none" sz="1600" dirty="0"/>
          </a:p>
        </p:txBody>
      </p:sp>
    </p:spTree>
    <p:extLst>
      <p:ext uri="{BB962C8B-B14F-4D97-AF65-F5344CB8AC3E}">
        <p14:creationId xmlns:p14="http://schemas.microsoft.com/office/powerpoint/2010/main" val="3698546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9450" y="727627"/>
            <a:ext cx="4957553" cy="1645920"/>
          </a:xfrm>
        </p:spPr>
        <p:txBody>
          <a:bodyPr vert="horz" lIns="91440" tIns="45720" rIns="91440" bIns="45720" rtlCol="0" anchor="ctr">
            <a:normAutofit/>
          </a:bodyPr>
          <a:lstStyle/>
          <a:p>
            <a:r>
              <a:rPr lang="en-US"/>
              <a:t>Community Detection</a:t>
            </a:r>
          </a:p>
        </p:txBody>
      </p:sp>
      <p:sp>
        <p:nvSpPr>
          <p:cNvPr id="9" name="Rectangle 8">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sp>
      <p:pic>
        <p:nvPicPr>
          <p:cNvPr id="3" name="Picture 2"/>
          <p:cNvPicPr>
            <a:picLocks noChangeAspect="1"/>
          </p:cNvPicPr>
          <p:nvPr/>
        </p:nvPicPr>
        <p:blipFill>
          <a:blip r:embed="rId2"/>
          <a:stretch>
            <a:fillRect/>
          </a:stretch>
        </p:blipFill>
        <p:spPr>
          <a:xfrm>
            <a:off x="1204017" y="1515124"/>
            <a:ext cx="4414438" cy="3840561"/>
          </a:xfrm>
          <a:prstGeom prst="rect">
            <a:avLst/>
          </a:prstGeom>
        </p:spPr>
      </p:pic>
      <p:sp>
        <p:nvSpPr>
          <p:cNvPr id="4" name="TextBox 3"/>
          <p:cNvSpPr txBox="1"/>
          <p:nvPr/>
        </p:nvSpPr>
        <p:spPr>
          <a:xfrm>
            <a:off x="6579450" y="2538919"/>
            <a:ext cx="4957554" cy="3496120"/>
          </a:xfrm>
          <a:prstGeom prst="rect">
            <a:avLst/>
          </a:prstGeom>
        </p:spPr>
        <p:txBody>
          <a:bodyPr vert="horz" lIns="91440" tIns="45720" rIns="91440" bIns="45720" rtlCol="0">
            <a:normAutofit/>
          </a:bodyPr>
          <a:lstStyle/>
          <a:p>
            <a:pPr marL="257175" indent="-182880" defTabSz="914400">
              <a:spcAft>
                <a:spcPts val="600"/>
              </a:spcAft>
              <a:buClr>
                <a:schemeClr val="tx1">
                  <a:lumMod val="85000"/>
                  <a:lumOff val="15000"/>
                </a:schemeClr>
              </a:buClr>
              <a:buFont typeface="Garamond" pitchFamily="18" charset="0"/>
              <a:buChar char="◦"/>
            </a:pPr>
            <a:r>
              <a:rPr lang="en-US"/>
              <a:t>Finding communities in a network</a:t>
            </a:r>
          </a:p>
          <a:p>
            <a:pPr marL="600075" lvl="1" indent="-182880" defTabSz="914400">
              <a:spcAft>
                <a:spcPts val="600"/>
              </a:spcAft>
              <a:buClr>
                <a:schemeClr val="tx1">
                  <a:lumMod val="85000"/>
                  <a:lumOff val="15000"/>
                </a:schemeClr>
              </a:buClr>
              <a:buFont typeface="Garamond" pitchFamily="18" charset="0"/>
              <a:buChar char="◦"/>
            </a:pPr>
            <a:r>
              <a:rPr lang="en-US"/>
              <a:t>Insight into the nature of the nodes</a:t>
            </a:r>
          </a:p>
          <a:p>
            <a:pPr marL="600075" lvl="1" indent="-182880" defTabSz="914400">
              <a:spcAft>
                <a:spcPts val="600"/>
              </a:spcAft>
              <a:buClr>
                <a:schemeClr val="tx1">
                  <a:lumMod val="85000"/>
                  <a:lumOff val="15000"/>
                </a:schemeClr>
              </a:buClr>
              <a:buFont typeface="Garamond" pitchFamily="18" charset="0"/>
              <a:buChar char="◦"/>
            </a:pPr>
            <a:r>
              <a:rPr lang="en-US"/>
              <a:t>Patterns of the evolution of the network</a:t>
            </a:r>
          </a:p>
          <a:p>
            <a:pPr marL="600075" lvl="1" indent="-182880" defTabSz="914400">
              <a:spcAft>
                <a:spcPts val="600"/>
              </a:spcAft>
              <a:buClr>
                <a:schemeClr val="tx1">
                  <a:lumMod val="85000"/>
                  <a:lumOff val="15000"/>
                </a:schemeClr>
              </a:buClr>
              <a:buFont typeface="Garamond" pitchFamily="18" charset="0"/>
              <a:buChar char="◦"/>
            </a:pPr>
            <a:r>
              <a:rPr lang="en-US"/>
              <a:t>Relationships between the subgroups</a:t>
            </a:r>
          </a:p>
          <a:p>
            <a:pPr marL="600075" lvl="1" indent="-182880" defTabSz="914400">
              <a:spcAft>
                <a:spcPts val="600"/>
              </a:spcAft>
              <a:buClr>
                <a:schemeClr val="tx1">
                  <a:lumMod val="85000"/>
                  <a:lumOff val="15000"/>
                </a:schemeClr>
              </a:buClr>
              <a:buFont typeface="Garamond" pitchFamily="18" charset="0"/>
              <a:buChar char="◦"/>
            </a:pPr>
            <a:endParaRPr lang="en-US"/>
          </a:p>
          <a:p>
            <a:pPr marL="600075" lvl="1" indent="-182880" defTabSz="914400">
              <a:spcAft>
                <a:spcPts val="600"/>
              </a:spcAft>
              <a:buClr>
                <a:schemeClr val="tx1">
                  <a:lumMod val="85000"/>
                  <a:lumOff val="15000"/>
                </a:schemeClr>
              </a:buClr>
              <a:buFont typeface="Garamond" pitchFamily="18" charset="0"/>
              <a:buChar char="◦"/>
            </a:pPr>
            <a:endParaRPr lang="en-US"/>
          </a:p>
          <a:p>
            <a:pPr marL="600075" lvl="1" indent="-182880" defTabSz="914400">
              <a:spcAft>
                <a:spcPts val="600"/>
              </a:spcAft>
              <a:buClr>
                <a:schemeClr val="tx1">
                  <a:lumMod val="85000"/>
                  <a:lumOff val="15000"/>
                </a:schemeClr>
              </a:buClr>
              <a:buFont typeface="Garamond" pitchFamily="18" charset="0"/>
              <a:buChar char="◦"/>
            </a:pPr>
            <a:endParaRPr lang="en-US"/>
          </a:p>
          <a:p>
            <a:pPr marL="600075" lvl="1" indent="-182880" defTabSz="914400">
              <a:spcAft>
                <a:spcPts val="600"/>
              </a:spcAft>
              <a:buClr>
                <a:schemeClr val="tx1">
                  <a:lumMod val="85000"/>
                  <a:lumOff val="15000"/>
                </a:schemeClr>
              </a:buClr>
              <a:buFont typeface="Garamond" pitchFamily="18" charset="0"/>
              <a:buChar char="◦"/>
            </a:pPr>
            <a:endParaRPr lang="en-US"/>
          </a:p>
        </p:txBody>
      </p:sp>
    </p:spTree>
    <p:extLst>
      <p:ext uri="{BB962C8B-B14F-4D97-AF65-F5344CB8AC3E}">
        <p14:creationId xmlns:p14="http://schemas.microsoft.com/office/powerpoint/2010/main" val="40808706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Walktrap</a:t>
            </a:r>
            <a:r>
              <a:rPr lang="en-US" dirty="0"/>
              <a:t> algorithm</a:t>
            </a:r>
          </a:p>
        </p:txBody>
      </p:sp>
      <p:pic>
        <p:nvPicPr>
          <p:cNvPr id="8" name="Picture 7"/>
          <p:cNvPicPr>
            <a:picLocks noChangeAspect="1"/>
          </p:cNvPicPr>
          <p:nvPr/>
        </p:nvPicPr>
        <p:blipFill>
          <a:blip r:embed="rId2"/>
          <a:stretch>
            <a:fillRect/>
          </a:stretch>
        </p:blipFill>
        <p:spPr>
          <a:xfrm>
            <a:off x="6340822" y="2079858"/>
            <a:ext cx="3698528" cy="3487996"/>
          </a:xfrm>
          <a:prstGeom prst="rect">
            <a:avLst/>
          </a:prstGeom>
        </p:spPr>
      </p:pic>
      <p:pic>
        <p:nvPicPr>
          <p:cNvPr id="9" name="Picture 8"/>
          <p:cNvPicPr>
            <a:picLocks noChangeAspect="1"/>
          </p:cNvPicPr>
          <p:nvPr/>
        </p:nvPicPr>
        <p:blipFill>
          <a:blip r:embed="rId3"/>
          <a:stretch>
            <a:fillRect/>
          </a:stretch>
        </p:blipFill>
        <p:spPr>
          <a:xfrm>
            <a:off x="1883051" y="2426107"/>
            <a:ext cx="3934654" cy="3427919"/>
          </a:xfrm>
          <a:prstGeom prst="rect">
            <a:avLst/>
          </a:prstGeom>
        </p:spPr>
      </p:pic>
      <p:sp>
        <p:nvSpPr>
          <p:cNvPr id="5" name="Oval 4"/>
          <p:cNvSpPr/>
          <p:nvPr/>
        </p:nvSpPr>
        <p:spPr>
          <a:xfrm>
            <a:off x="2413907" y="4800601"/>
            <a:ext cx="163286" cy="16328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2609851" y="4808765"/>
            <a:ext cx="473528" cy="6531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099707" y="4735287"/>
            <a:ext cx="130628" cy="13062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a:stCxn id="13" idx="4"/>
            <a:endCxn id="19" idx="7"/>
          </p:cNvCxnSpPr>
          <p:nvPr/>
        </p:nvCxnSpPr>
        <p:spPr>
          <a:xfrm flipH="1">
            <a:off x="3129353" y="4865915"/>
            <a:ext cx="35669" cy="10624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025340" y="4954227"/>
            <a:ext cx="121859" cy="1224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844891" y="5076690"/>
            <a:ext cx="111885" cy="106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a:stCxn id="19" idx="3"/>
            <a:endCxn id="21" idx="6"/>
          </p:cNvCxnSpPr>
          <p:nvPr/>
        </p:nvCxnSpPr>
        <p:spPr>
          <a:xfrm flipH="1">
            <a:off x="2956776" y="5058756"/>
            <a:ext cx="86408" cy="71061"/>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2531758" y="5149739"/>
            <a:ext cx="111885" cy="106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475816" y="4988034"/>
            <a:ext cx="111885" cy="1062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a:endCxn id="26" idx="6"/>
          </p:cNvCxnSpPr>
          <p:nvPr/>
        </p:nvCxnSpPr>
        <p:spPr>
          <a:xfrm flipH="1">
            <a:off x="2643643" y="5168687"/>
            <a:ext cx="203705" cy="3417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27" idx="5"/>
          </p:cNvCxnSpPr>
          <p:nvPr/>
        </p:nvCxnSpPr>
        <p:spPr>
          <a:xfrm flipV="1">
            <a:off x="2569979" y="5078726"/>
            <a:ext cx="1337" cy="6868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24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9" grpId="0" animBg="1"/>
      <p:bldP spid="21"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073" y="348471"/>
            <a:ext cx="10058400" cy="1371600"/>
          </a:xfrm>
        </p:spPr>
        <p:txBody>
          <a:bodyPr/>
          <a:lstStyle/>
          <a:p>
            <a:r>
              <a:rPr lang="en-US" sz="3400" dirty="0"/>
              <a:t>Example : Mineral Co-</a:t>
            </a:r>
            <a:r>
              <a:rPr lang="en-US" sz="3400" dirty="0" err="1"/>
              <a:t>occurence</a:t>
            </a:r>
            <a:endParaRPr lang="en-US" sz="3400" dirty="0"/>
          </a:p>
        </p:txBody>
      </p:sp>
      <p:sp>
        <p:nvSpPr>
          <p:cNvPr id="4" name="Slide Number Placeholder 3"/>
          <p:cNvSpPr>
            <a:spLocks noGrp="1"/>
          </p:cNvSpPr>
          <p:nvPr>
            <p:ph type="sldNum" sz="quarter" idx="12"/>
          </p:nvPr>
        </p:nvSpPr>
        <p:spPr/>
        <p:txBody>
          <a:bodyPr/>
          <a:lstStyle/>
          <a:p>
            <a:fld id="{58B37B30-2476-1948-B7D6-30CF964C9EF9}" type="slidenum">
              <a:rPr lang="en-US" altLang="x-none" smtClean="0"/>
              <a:pPr/>
              <a:t>26</a:t>
            </a:fld>
            <a:endParaRPr lang="en-US" altLang="x-none"/>
          </a:p>
        </p:txBody>
      </p:sp>
      <p:pic>
        <p:nvPicPr>
          <p:cNvPr id="5" name="Content Placeholder 4"/>
          <p:cNvPicPr>
            <a:picLocks noGrp="1" noChangeAspect="1"/>
          </p:cNvPicPr>
          <p:nvPr>
            <p:ph idx="1"/>
          </p:nvPr>
        </p:nvPicPr>
        <p:blipFill>
          <a:blip r:embed="rId2"/>
          <a:stretch>
            <a:fillRect/>
          </a:stretch>
        </p:blipFill>
        <p:spPr>
          <a:xfrm>
            <a:off x="6206121" y="1524000"/>
            <a:ext cx="5009559" cy="4724400"/>
          </a:xfrm>
          <a:prstGeom prst="rect">
            <a:avLst/>
          </a:prstGeom>
        </p:spPr>
      </p:pic>
      <p:sp>
        <p:nvSpPr>
          <p:cNvPr id="9" name="TextBox 8"/>
          <p:cNvSpPr txBox="1"/>
          <p:nvPr/>
        </p:nvSpPr>
        <p:spPr>
          <a:xfrm>
            <a:off x="667193" y="5381663"/>
            <a:ext cx="3024335" cy="1200329"/>
          </a:xfrm>
          <a:prstGeom prst="rect">
            <a:avLst/>
          </a:prstGeom>
          <a:noFill/>
        </p:spPr>
        <p:txBody>
          <a:bodyPr wrap="square" rtlCol="0">
            <a:spAutoFit/>
          </a:bodyPr>
          <a:lstStyle/>
          <a:p>
            <a:r>
              <a:rPr lang="en-US" sz="1200" dirty="0"/>
              <a:t>Morrison SM, Liu C, </a:t>
            </a:r>
            <a:r>
              <a:rPr lang="en-US" sz="1200" dirty="0" err="1"/>
              <a:t>Eleish</a:t>
            </a:r>
            <a:r>
              <a:rPr lang="en-US" sz="1200" dirty="0"/>
              <a:t> A, </a:t>
            </a:r>
            <a:r>
              <a:rPr lang="en-US" sz="1200" b="1" dirty="0"/>
              <a:t>Prabhu A</a:t>
            </a:r>
            <a:r>
              <a:rPr lang="en-US" sz="1200" dirty="0"/>
              <a:t>, Li C, Ralph J, Downs RT, Golden JJ, Fox P, Hummer DR, Meyer MB, and Hazen RM (2017) Network analysis of mineralogical systems. American Mineralogist 102 </a:t>
            </a:r>
          </a:p>
        </p:txBody>
      </p:sp>
      <p:sp>
        <p:nvSpPr>
          <p:cNvPr id="10" name="TextBox 9"/>
          <p:cNvSpPr txBox="1"/>
          <p:nvPr/>
        </p:nvSpPr>
        <p:spPr>
          <a:xfrm>
            <a:off x="539440" y="2746302"/>
            <a:ext cx="5291833" cy="923330"/>
          </a:xfrm>
          <a:prstGeom prst="rect">
            <a:avLst/>
          </a:prstGeom>
          <a:noFill/>
        </p:spPr>
        <p:txBody>
          <a:bodyPr wrap="none" rtlCol="0">
            <a:spAutoFit/>
          </a:bodyPr>
          <a:lstStyle/>
          <a:p>
            <a:pPr marL="342900" indent="-342900">
              <a:buFont typeface="Arial" charset="0"/>
              <a:buChar char="•"/>
            </a:pPr>
            <a:r>
              <a:rPr lang="en-US" dirty="0"/>
              <a:t>Groups correspond to </a:t>
            </a:r>
            <a:r>
              <a:rPr lang="en-US" dirty="0" err="1"/>
              <a:t>Paragenetic</a:t>
            </a:r>
            <a:r>
              <a:rPr lang="en-US" dirty="0"/>
              <a:t> Mode.</a:t>
            </a:r>
          </a:p>
          <a:p>
            <a:pPr marL="342900" indent="-342900">
              <a:buFont typeface="Arial" charset="0"/>
              <a:buChar char="•"/>
            </a:pPr>
            <a:r>
              <a:rPr lang="en-US" dirty="0" err="1"/>
              <a:t>Paragenetic</a:t>
            </a:r>
            <a:r>
              <a:rPr lang="en-US" dirty="0"/>
              <a:t> Mode : Formation Conditions.</a:t>
            </a:r>
          </a:p>
          <a:p>
            <a:pPr marL="342900" indent="-342900">
              <a:buFont typeface="Arial" charset="0"/>
              <a:buChar char="•"/>
            </a:pPr>
            <a:r>
              <a:rPr lang="en-US" dirty="0"/>
              <a:t>How and when the Minerals were formed.</a:t>
            </a:r>
          </a:p>
        </p:txBody>
      </p:sp>
    </p:spTree>
    <p:extLst>
      <p:ext uri="{BB962C8B-B14F-4D97-AF65-F5344CB8AC3E}">
        <p14:creationId xmlns:p14="http://schemas.microsoft.com/office/powerpoint/2010/main" val="247788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16723"/>
            <a:ext cx="10058400" cy="1371600"/>
          </a:xfrm>
        </p:spPr>
        <p:txBody>
          <a:bodyPr/>
          <a:lstStyle/>
          <a:p>
            <a:r>
              <a:rPr lang="en-US" sz="3400" dirty="0"/>
              <a:t>Example : Evolving Networks</a:t>
            </a:r>
          </a:p>
        </p:txBody>
      </p:sp>
      <p:pic>
        <p:nvPicPr>
          <p:cNvPr id="6" name="Co_Evolution_WithTim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916680" y="1688323"/>
            <a:ext cx="7772400" cy="4371975"/>
          </a:xfrm>
        </p:spPr>
      </p:pic>
      <p:sp>
        <p:nvSpPr>
          <p:cNvPr id="4" name="Slide Number Placeholder 3"/>
          <p:cNvSpPr>
            <a:spLocks noGrp="1"/>
          </p:cNvSpPr>
          <p:nvPr>
            <p:ph type="sldNum" sz="quarter" idx="12"/>
          </p:nvPr>
        </p:nvSpPr>
        <p:spPr/>
        <p:txBody>
          <a:bodyPr/>
          <a:lstStyle/>
          <a:p>
            <a:fld id="{58B37B30-2476-1948-B7D6-30CF964C9EF9}" type="slidenum">
              <a:rPr lang="en-US" altLang="x-none" smtClean="0"/>
              <a:pPr/>
              <a:t>27</a:t>
            </a:fld>
            <a:endParaRPr lang="en-US" altLang="x-none"/>
          </a:p>
        </p:txBody>
      </p:sp>
      <p:sp>
        <p:nvSpPr>
          <p:cNvPr id="9" name="TextBox 8"/>
          <p:cNvSpPr txBox="1"/>
          <p:nvPr/>
        </p:nvSpPr>
        <p:spPr>
          <a:xfrm>
            <a:off x="229424" y="2904815"/>
            <a:ext cx="2336800" cy="1938992"/>
          </a:xfrm>
          <a:prstGeom prst="rect">
            <a:avLst/>
          </a:prstGeom>
          <a:noFill/>
        </p:spPr>
        <p:txBody>
          <a:bodyPr wrap="square" rtlCol="0">
            <a:spAutoFit/>
          </a:bodyPr>
          <a:lstStyle/>
          <a:p>
            <a:r>
              <a:rPr lang="en-US" sz="1200" b="1" dirty="0"/>
              <a:t>Moore, E. K., </a:t>
            </a:r>
            <a:r>
              <a:rPr lang="en-US" sz="1200" b="1" dirty="0" err="1"/>
              <a:t>Hao</a:t>
            </a:r>
            <a:r>
              <a:rPr lang="en-US" sz="1200" b="1" dirty="0"/>
              <a:t>, J., Prabhu, A., </a:t>
            </a:r>
            <a:r>
              <a:rPr lang="en-US" sz="1200" b="1" dirty="0" err="1"/>
              <a:t>Zhong</a:t>
            </a:r>
            <a:r>
              <a:rPr lang="en-US" sz="1200" b="1" dirty="0"/>
              <a:t>, H., </a:t>
            </a:r>
            <a:r>
              <a:rPr lang="en-US" sz="1200" b="1" dirty="0" err="1"/>
              <a:t>Jelen</a:t>
            </a:r>
            <a:r>
              <a:rPr lang="en-US" sz="1200" b="1" dirty="0"/>
              <a:t>, B. I., Meyer, M., ... &amp; </a:t>
            </a:r>
            <a:r>
              <a:rPr lang="en-US" sz="1200" b="1" dirty="0" err="1"/>
              <a:t>Falkowski</a:t>
            </a:r>
            <a:r>
              <a:rPr lang="en-US" sz="1200" b="1" dirty="0"/>
              <a:t>, P. G. (2018). Geological and Chemical Factors that Impacted the Biological Utilization of Cobalt in the Archean Eon. Journal of Geophysical Research: </a:t>
            </a:r>
            <a:r>
              <a:rPr lang="en-US" sz="1200" b="1" dirty="0" err="1"/>
              <a:t>Biogeosciences</a:t>
            </a:r>
            <a:r>
              <a:rPr lang="en-US" sz="1200" b="1" dirty="0"/>
              <a:t>.</a:t>
            </a:r>
            <a:endParaRPr lang="en-US" sz="1200" dirty="0"/>
          </a:p>
        </p:txBody>
      </p:sp>
    </p:spTree>
    <p:extLst>
      <p:ext uri="{BB962C8B-B14F-4D97-AF65-F5344CB8AC3E}">
        <p14:creationId xmlns:p14="http://schemas.microsoft.com/office/powerpoint/2010/main" val="96525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69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E1FF-BFBD-3443-AD17-11E38A645DC7}"/>
              </a:ext>
            </a:extLst>
          </p:cNvPr>
          <p:cNvSpPr>
            <a:spLocks noGrp="1"/>
          </p:cNvSpPr>
          <p:nvPr>
            <p:ph type="title"/>
          </p:nvPr>
        </p:nvSpPr>
        <p:spPr/>
        <p:txBody>
          <a:bodyPr/>
          <a:lstStyle/>
          <a:p>
            <a:r>
              <a:rPr lang="en-US" dirty="0"/>
              <a:t>Simple Examples</a:t>
            </a:r>
          </a:p>
        </p:txBody>
      </p:sp>
      <p:sp>
        <p:nvSpPr>
          <p:cNvPr id="3" name="Content Placeholder 2">
            <a:extLst>
              <a:ext uri="{FF2B5EF4-FFF2-40B4-BE49-F238E27FC236}">
                <a16:creationId xmlns:a16="http://schemas.microsoft.com/office/drawing/2014/main" id="{729B04B6-97B0-4E46-8413-6F893AC3F517}"/>
              </a:ext>
            </a:extLst>
          </p:cNvPr>
          <p:cNvSpPr>
            <a:spLocks noGrp="1"/>
          </p:cNvSpPr>
          <p:nvPr>
            <p:ph idx="1"/>
          </p:nvPr>
        </p:nvSpPr>
        <p:spPr/>
        <p:txBody>
          <a:bodyPr>
            <a:normAutofit/>
          </a:bodyPr>
          <a:lstStyle/>
          <a:p>
            <a:r>
              <a:rPr lang="en-US" sz="2400" dirty="0">
                <a:hlinkClick r:id="rId2"/>
              </a:rPr>
              <a:t>https://jupyter.deepcarbon.net/user/anirudhprabhu/notebooks/Code/RFM_Network.ipynb</a:t>
            </a:r>
            <a:endParaRPr lang="en-US" sz="2400" dirty="0">
              <a:hlinkClick r:id="rId3"/>
            </a:endParaRPr>
          </a:p>
          <a:p>
            <a:r>
              <a:rPr lang="en-US" sz="2400" dirty="0">
                <a:hlinkClick r:id="rId4"/>
              </a:rPr>
              <a:t>https://jupyter.deepcarbon.net/user/anirudhprabhu/notebooks/U/U_minerals_deposit_types.ipynb</a:t>
            </a:r>
            <a:endParaRPr lang="en-US" sz="2400" dirty="0"/>
          </a:p>
        </p:txBody>
      </p:sp>
    </p:spTree>
    <p:extLst>
      <p:ext uri="{BB962C8B-B14F-4D97-AF65-F5344CB8AC3E}">
        <p14:creationId xmlns:p14="http://schemas.microsoft.com/office/powerpoint/2010/main" val="3175721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2CB96-2889-480B-ACD3-CAF52AF5E5CB}"/>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CDB94FB0-9CE4-5249-8CD9-B0D4BD05E335}"/>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Thank You</a:t>
            </a:r>
            <a:endParaRPr lang="en-US" sz="6000" dirty="0">
              <a:solidFill>
                <a:srgbClr val="FFFFFF"/>
              </a:solidFill>
            </a:endParaRPr>
          </a:p>
        </p:txBody>
      </p:sp>
      <p:sp>
        <p:nvSpPr>
          <p:cNvPr id="13" name="Subtitle 2">
            <a:extLst>
              <a:ext uri="{FF2B5EF4-FFF2-40B4-BE49-F238E27FC236}">
                <a16:creationId xmlns:a16="http://schemas.microsoft.com/office/drawing/2014/main" id="{75D4126E-E64D-B94F-9916-B69420235073}"/>
              </a:ext>
            </a:extLst>
          </p:cNvPr>
          <p:cNvSpPr txBox="1">
            <a:spLocks/>
          </p:cNvSpPr>
          <p:nvPr/>
        </p:nvSpPr>
        <p:spPr>
          <a:xfrm>
            <a:off x="1524000" y="4159404"/>
            <a:ext cx="9144000" cy="10983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rPr>
              <a:t>Questions?</a:t>
            </a:r>
            <a:endParaRPr lang="en-US" sz="2400" dirty="0">
              <a:solidFill>
                <a:srgbClr val="FFFFFF"/>
              </a:solidFill>
            </a:endParaRPr>
          </a:p>
        </p:txBody>
      </p:sp>
    </p:spTree>
    <p:extLst>
      <p:ext uri="{BB962C8B-B14F-4D97-AF65-F5344CB8AC3E}">
        <p14:creationId xmlns:p14="http://schemas.microsoft.com/office/powerpoint/2010/main" val="11224464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Metrics: Local</a:t>
            </a:r>
          </a:p>
        </p:txBody>
      </p:sp>
      <p:sp>
        <p:nvSpPr>
          <p:cNvPr id="60" name="Content Placeholder 2"/>
          <p:cNvSpPr>
            <a:spLocks noGrp="1"/>
          </p:cNvSpPr>
          <p:nvPr>
            <p:ph idx="1"/>
          </p:nvPr>
        </p:nvSpPr>
        <p:spPr>
          <a:xfrm>
            <a:off x="1952625" y="2088874"/>
            <a:ext cx="6109996" cy="785066"/>
          </a:xfrm>
        </p:spPr>
        <p:txBody>
          <a:bodyPr>
            <a:normAutofit/>
          </a:bodyPr>
          <a:lstStyle/>
          <a:p>
            <a:pPr marL="0" indent="0" algn="just">
              <a:buNone/>
            </a:pPr>
            <a:r>
              <a:rPr lang="en-US" u="sng" dirty="0"/>
              <a:t>Degree</a:t>
            </a:r>
            <a:r>
              <a:rPr lang="en-US" dirty="0"/>
              <a:t> is the number of links connected to a given node. </a:t>
            </a:r>
          </a:p>
        </p:txBody>
      </p:sp>
      <p:grpSp>
        <p:nvGrpSpPr>
          <p:cNvPr id="7" name="Group 6"/>
          <p:cNvGrpSpPr/>
          <p:nvPr/>
        </p:nvGrpSpPr>
        <p:grpSpPr>
          <a:xfrm>
            <a:off x="8351098" y="1832482"/>
            <a:ext cx="1647114" cy="1083573"/>
            <a:chOff x="4740304" y="2828822"/>
            <a:chExt cx="2863383" cy="2138048"/>
          </a:xfrm>
        </p:grpSpPr>
        <p:grpSp>
          <p:nvGrpSpPr>
            <p:cNvPr id="8" name="Group 7"/>
            <p:cNvGrpSpPr/>
            <p:nvPr/>
          </p:nvGrpSpPr>
          <p:grpSpPr>
            <a:xfrm>
              <a:off x="4740304" y="2884813"/>
              <a:ext cx="2766330" cy="1998962"/>
              <a:chOff x="7880323" y="2794127"/>
              <a:chExt cx="3688440" cy="2665283"/>
            </a:xfrm>
          </p:grpSpPr>
          <p:cxnSp>
            <p:nvCxnSpPr>
              <p:cNvPr id="15" name="Straight Connector 14"/>
              <p:cNvCxnSpPr/>
              <p:nvPr/>
            </p:nvCxnSpPr>
            <p:spPr>
              <a:xfrm flipH="1">
                <a:off x="11155379" y="3104764"/>
                <a:ext cx="218904" cy="107764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168082" y="4389763"/>
                <a:ext cx="1269329" cy="803389"/>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9637263" y="4342948"/>
                <a:ext cx="1443127" cy="820555"/>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7880323" y="2794127"/>
                <a:ext cx="3688440" cy="2665283"/>
                <a:chOff x="5821490" y="3047102"/>
                <a:chExt cx="3688440" cy="2665283"/>
              </a:xfrm>
            </p:grpSpPr>
            <p:cxnSp>
              <p:nvCxnSpPr>
                <p:cNvPr id="19" name="Straight Connector 18"/>
                <p:cNvCxnSpPr/>
                <p:nvPr/>
              </p:nvCxnSpPr>
              <p:spPr>
                <a:xfrm flipV="1">
                  <a:off x="7516953" y="4556209"/>
                  <a:ext cx="292332" cy="76672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5821490" y="3047102"/>
                  <a:ext cx="3688440" cy="2665283"/>
                  <a:chOff x="5821490" y="3047102"/>
                  <a:chExt cx="3688440" cy="2665283"/>
                </a:xfrm>
              </p:grpSpPr>
              <p:cxnSp>
                <p:nvCxnSpPr>
                  <p:cNvPr id="21" name="Straight Connector 20"/>
                  <p:cNvCxnSpPr/>
                  <p:nvPr/>
                </p:nvCxnSpPr>
                <p:spPr>
                  <a:xfrm flipV="1">
                    <a:off x="8028189" y="4522739"/>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239390" y="3477253"/>
                    <a:ext cx="464897" cy="882276"/>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281209" y="4522738"/>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7947920" y="3401692"/>
                    <a:ext cx="1165424" cy="948940"/>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7565099"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sp>
                <p:nvSpPr>
                  <p:cNvPr id="26" name="Oval 25"/>
                  <p:cNvSpPr/>
                  <p:nvPr/>
                </p:nvSpPr>
                <p:spPr>
                  <a:xfrm>
                    <a:off x="8865691"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sp>
                <p:nvSpPr>
                  <p:cNvPr id="27" name="Oval 26"/>
                  <p:cNvSpPr/>
                  <p:nvPr/>
                </p:nvSpPr>
                <p:spPr>
                  <a:xfrm>
                    <a:off x="6890205" y="306858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sp>
                <p:nvSpPr>
                  <p:cNvPr id="28" name="Oval 27"/>
                  <p:cNvSpPr/>
                  <p:nvPr/>
                </p:nvSpPr>
                <p:spPr>
                  <a:xfrm>
                    <a:off x="5821490" y="428995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sp>
                <p:nvSpPr>
                  <p:cNvPr id="29" name="Oval 28"/>
                  <p:cNvSpPr/>
                  <p:nvPr/>
                </p:nvSpPr>
                <p:spPr>
                  <a:xfrm>
                    <a:off x="7239390" y="5239598"/>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sp>
                <p:nvSpPr>
                  <p:cNvPr id="30" name="Oval 29"/>
                  <p:cNvSpPr/>
                  <p:nvPr/>
                </p:nvSpPr>
                <p:spPr>
                  <a:xfrm>
                    <a:off x="9021557" y="3047102"/>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b="1">
                      <a:solidFill>
                        <a:schemeClr val="bg1"/>
                      </a:solidFill>
                      <a:latin typeface="+mj-lt"/>
                    </a:endParaRPr>
                  </a:p>
                </p:txBody>
              </p:sp>
            </p:grpSp>
          </p:grpSp>
        </p:grpSp>
        <p:sp>
          <p:nvSpPr>
            <p:cNvPr id="9" name="Rectangle 8"/>
            <p:cNvSpPr/>
            <p:nvPr/>
          </p:nvSpPr>
          <p:spPr>
            <a:xfrm>
              <a:off x="7071752" y="3793345"/>
              <a:ext cx="468724" cy="455465"/>
            </a:xfrm>
            <a:prstGeom prst="rect">
              <a:avLst/>
            </a:prstGeom>
          </p:spPr>
          <p:txBody>
            <a:bodyPr wrap="none">
              <a:spAutoFit/>
            </a:bodyPr>
            <a:lstStyle/>
            <a:p>
              <a:r>
                <a:rPr lang="en-US" sz="900" b="1" dirty="0">
                  <a:solidFill>
                    <a:schemeClr val="bg1"/>
                  </a:solidFill>
                  <a:latin typeface="+mj-lt"/>
                </a:rPr>
                <a:t>3 </a:t>
              </a:r>
            </a:p>
          </p:txBody>
        </p:sp>
        <p:sp>
          <p:nvSpPr>
            <p:cNvPr id="10" name="Rectangle 9"/>
            <p:cNvSpPr/>
            <p:nvPr/>
          </p:nvSpPr>
          <p:spPr>
            <a:xfrm>
              <a:off x="6042285" y="3771743"/>
              <a:ext cx="468724" cy="455465"/>
            </a:xfrm>
            <a:prstGeom prst="rect">
              <a:avLst/>
            </a:prstGeom>
          </p:spPr>
          <p:txBody>
            <a:bodyPr wrap="none">
              <a:spAutoFit/>
            </a:bodyPr>
            <a:lstStyle/>
            <a:p>
              <a:r>
                <a:rPr lang="en-US" sz="900" b="1" dirty="0">
                  <a:solidFill>
                    <a:schemeClr val="bg1"/>
                  </a:solidFill>
                  <a:latin typeface="+mj-lt"/>
                </a:rPr>
                <a:t>5 </a:t>
              </a:r>
            </a:p>
          </p:txBody>
        </p:sp>
        <p:sp>
          <p:nvSpPr>
            <p:cNvPr id="11" name="TextBox 10"/>
            <p:cNvSpPr txBox="1"/>
            <p:nvPr/>
          </p:nvSpPr>
          <p:spPr>
            <a:xfrm>
              <a:off x="5544323" y="2829428"/>
              <a:ext cx="432496" cy="455465"/>
            </a:xfrm>
            <a:prstGeom prst="rect">
              <a:avLst/>
            </a:prstGeom>
            <a:noFill/>
          </p:spPr>
          <p:txBody>
            <a:bodyPr wrap="none" rtlCol="0">
              <a:spAutoFit/>
            </a:bodyPr>
            <a:lstStyle/>
            <a:p>
              <a:r>
                <a:rPr lang="en-US" sz="900" b="1" dirty="0">
                  <a:solidFill>
                    <a:schemeClr val="bg1"/>
                  </a:solidFill>
                  <a:latin typeface="+mj-lt"/>
                </a:rPr>
                <a:t>1</a:t>
              </a:r>
              <a:endParaRPr lang="en-US" sz="900" b="1" i="1" dirty="0">
                <a:solidFill>
                  <a:schemeClr val="bg1"/>
                </a:solidFill>
                <a:latin typeface="+mj-lt"/>
              </a:endParaRPr>
            </a:p>
          </p:txBody>
        </p:sp>
        <p:sp>
          <p:nvSpPr>
            <p:cNvPr id="12" name="TextBox 11"/>
            <p:cNvSpPr txBox="1"/>
            <p:nvPr/>
          </p:nvSpPr>
          <p:spPr>
            <a:xfrm>
              <a:off x="7171191" y="2828822"/>
              <a:ext cx="432496" cy="455465"/>
            </a:xfrm>
            <a:prstGeom prst="rect">
              <a:avLst/>
            </a:prstGeom>
            <a:noFill/>
          </p:spPr>
          <p:txBody>
            <a:bodyPr wrap="none" rtlCol="0">
              <a:spAutoFit/>
            </a:bodyPr>
            <a:lstStyle/>
            <a:p>
              <a:r>
                <a:rPr lang="en-US" sz="900" b="1" dirty="0">
                  <a:solidFill>
                    <a:schemeClr val="bg1"/>
                  </a:solidFill>
                  <a:latin typeface="+mj-lt"/>
                </a:rPr>
                <a:t>2</a:t>
              </a:r>
              <a:endParaRPr lang="en-US" sz="900" b="1" i="1" dirty="0">
                <a:solidFill>
                  <a:schemeClr val="bg1"/>
                </a:solidFill>
                <a:latin typeface="+mj-lt"/>
              </a:endParaRPr>
            </a:p>
          </p:txBody>
        </p:sp>
        <p:sp>
          <p:nvSpPr>
            <p:cNvPr id="13" name="TextBox 12"/>
            <p:cNvSpPr txBox="1"/>
            <p:nvPr/>
          </p:nvSpPr>
          <p:spPr>
            <a:xfrm>
              <a:off x="4755823" y="3774875"/>
              <a:ext cx="432496" cy="455465"/>
            </a:xfrm>
            <a:prstGeom prst="rect">
              <a:avLst/>
            </a:prstGeom>
            <a:noFill/>
          </p:spPr>
          <p:txBody>
            <a:bodyPr wrap="none" rtlCol="0">
              <a:spAutoFit/>
            </a:bodyPr>
            <a:lstStyle/>
            <a:p>
              <a:r>
                <a:rPr lang="en-US" sz="900" b="1" dirty="0">
                  <a:solidFill>
                    <a:schemeClr val="bg1"/>
                  </a:solidFill>
                  <a:latin typeface="+mj-lt"/>
                </a:rPr>
                <a:t>2</a:t>
              </a:r>
              <a:endParaRPr lang="en-US" sz="900" b="1" i="1" dirty="0">
                <a:solidFill>
                  <a:schemeClr val="bg1"/>
                </a:solidFill>
                <a:latin typeface="+mj-lt"/>
              </a:endParaRPr>
            </a:p>
          </p:txBody>
        </p:sp>
        <p:sp>
          <p:nvSpPr>
            <p:cNvPr id="14" name="Rectangle 13"/>
            <p:cNvSpPr/>
            <p:nvPr/>
          </p:nvSpPr>
          <p:spPr>
            <a:xfrm>
              <a:off x="5842263" y="4511405"/>
              <a:ext cx="468724" cy="455465"/>
            </a:xfrm>
            <a:prstGeom prst="rect">
              <a:avLst/>
            </a:prstGeom>
          </p:spPr>
          <p:txBody>
            <a:bodyPr wrap="none">
              <a:spAutoFit/>
            </a:bodyPr>
            <a:lstStyle/>
            <a:p>
              <a:r>
                <a:rPr lang="en-US" sz="900" b="1" dirty="0">
                  <a:solidFill>
                    <a:schemeClr val="bg1"/>
                  </a:solidFill>
                  <a:latin typeface="+mj-lt"/>
                </a:rPr>
                <a:t>3 </a:t>
              </a:r>
            </a:p>
          </p:txBody>
        </p:sp>
      </p:grpSp>
      <p:grpSp>
        <p:nvGrpSpPr>
          <p:cNvPr id="31" name="Group 30"/>
          <p:cNvGrpSpPr/>
          <p:nvPr/>
        </p:nvGrpSpPr>
        <p:grpSpPr>
          <a:xfrm>
            <a:off x="8340927" y="4525442"/>
            <a:ext cx="1633773" cy="1102810"/>
            <a:chOff x="5566827" y="4402206"/>
            <a:chExt cx="2925353" cy="2079009"/>
          </a:xfrm>
        </p:grpSpPr>
        <p:grpSp>
          <p:nvGrpSpPr>
            <p:cNvPr id="32" name="Group 31"/>
            <p:cNvGrpSpPr/>
            <p:nvPr/>
          </p:nvGrpSpPr>
          <p:grpSpPr>
            <a:xfrm>
              <a:off x="5621870" y="4402206"/>
              <a:ext cx="2870310" cy="2079009"/>
              <a:chOff x="4740304" y="2879834"/>
              <a:chExt cx="2870310" cy="2079009"/>
            </a:xfrm>
          </p:grpSpPr>
          <p:grpSp>
            <p:nvGrpSpPr>
              <p:cNvPr id="34" name="Group 33"/>
              <p:cNvGrpSpPr/>
              <p:nvPr/>
            </p:nvGrpSpPr>
            <p:grpSpPr>
              <a:xfrm>
                <a:off x="4740304" y="2884813"/>
                <a:ext cx="2766330" cy="1998962"/>
                <a:chOff x="7880323" y="2794127"/>
                <a:chExt cx="3688440" cy="2665283"/>
              </a:xfrm>
            </p:grpSpPr>
            <p:cxnSp>
              <p:nvCxnSpPr>
                <p:cNvPr id="40" name="Straight Connector 39"/>
                <p:cNvCxnSpPr/>
                <p:nvPr/>
              </p:nvCxnSpPr>
              <p:spPr>
                <a:xfrm flipH="1">
                  <a:off x="11155379" y="3104764"/>
                  <a:ext cx="218904" cy="107764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168082" y="4389763"/>
                  <a:ext cx="1269329" cy="803389"/>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9637263" y="4342948"/>
                  <a:ext cx="1443127" cy="820555"/>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880323" y="2794127"/>
                  <a:ext cx="3688440" cy="2665283"/>
                  <a:chOff x="5821490" y="3047102"/>
                  <a:chExt cx="3688440" cy="2665283"/>
                </a:xfrm>
              </p:grpSpPr>
              <p:cxnSp>
                <p:nvCxnSpPr>
                  <p:cNvPr id="44" name="Straight Connector 43"/>
                  <p:cNvCxnSpPr/>
                  <p:nvPr/>
                </p:nvCxnSpPr>
                <p:spPr>
                  <a:xfrm flipV="1">
                    <a:off x="7516953" y="4556209"/>
                    <a:ext cx="292332" cy="76672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5821490" y="3047102"/>
                    <a:ext cx="3688440" cy="2665283"/>
                    <a:chOff x="5821490" y="3047102"/>
                    <a:chExt cx="3688440" cy="2665283"/>
                  </a:xfrm>
                </p:grpSpPr>
                <p:cxnSp>
                  <p:nvCxnSpPr>
                    <p:cNvPr id="46" name="Straight Connector 45"/>
                    <p:cNvCxnSpPr/>
                    <p:nvPr/>
                  </p:nvCxnSpPr>
                  <p:spPr>
                    <a:xfrm flipV="1">
                      <a:off x="8028189" y="4522739"/>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39390" y="3477253"/>
                      <a:ext cx="464897" cy="882276"/>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6281209" y="4522738"/>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947920" y="3401692"/>
                      <a:ext cx="1165424" cy="948940"/>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7565099"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51" name="Oval 50"/>
                    <p:cNvSpPr/>
                    <p:nvPr/>
                  </p:nvSpPr>
                  <p:spPr>
                    <a:xfrm>
                      <a:off x="8865691"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52" name="Oval 51"/>
                    <p:cNvSpPr/>
                    <p:nvPr/>
                  </p:nvSpPr>
                  <p:spPr>
                    <a:xfrm>
                      <a:off x="6890205" y="306858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53" name="Oval 52"/>
                    <p:cNvSpPr/>
                    <p:nvPr/>
                  </p:nvSpPr>
                  <p:spPr>
                    <a:xfrm>
                      <a:off x="5821490" y="428995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54" name="Oval 53"/>
                    <p:cNvSpPr/>
                    <p:nvPr/>
                  </p:nvSpPr>
                  <p:spPr>
                    <a:xfrm>
                      <a:off x="7239390" y="5239598"/>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55" name="Oval 54"/>
                    <p:cNvSpPr/>
                    <p:nvPr/>
                  </p:nvSpPr>
                  <p:spPr>
                    <a:xfrm>
                      <a:off x="9021557" y="3047102"/>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grpSp>
            </p:grpSp>
          </p:grpSp>
          <p:sp>
            <p:nvSpPr>
              <p:cNvPr id="35" name="Rectangle 34"/>
              <p:cNvSpPr/>
              <p:nvPr/>
            </p:nvSpPr>
            <p:spPr>
              <a:xfrm>
                <a:off x="6969973" y="3806272"/>
                <a:ext cx="640641" cy="435406"/>
              </a:xfrm>
              <a:prstGeom prst="rect">
                <a:avLst/>
              </a:prstGeom>
            </p:spPr>
            <p:txBody>
              <a:bodyPr wrap="none">
                <a:spAutoFit/>
              </a:bodyPr>
              <a:lstStyle/>
              <a:p>
                <a:r>
                  <a:rPr lang="en-US" sz="901" b="1" dirty="0">
                    <a:solidFill>
                      <a:schemeClr val="bg1"/>
                    </a:solidFill>
                    <a:latin typeface="+mj-lt"/>
                  </a:rPr>
                  <a:t>0.5 </a:t>
                </a:r>
              </a:p>
            </p:txBody>
          </p:sp>
          <p:sp>
            <p:nvSpPr>
              <p:cNvPr id="36" name="Rectangle 35"/>
              <p:cNvSpPr/>
              <p:nvPr/>
            </p:nvSpPr>
            <p:spPr>
              <a:xfrm>
                <a:off x="6005040" y="3804513"/>
                <a:ext cx="482779" cy="435406"/>
              </a:xfrm>
              <a:prstGeom prst="rect">
                <a:avLst/>
              </a:prstGeom>
            </p:spPr>
            <p:txBody>
              <a:bodyPr wrap="none">
                <a:spAutoFit/>
              </a:bodyPr>
              <a:lstStyle/>
              <a:p>
                <a:pPr algn="ctr"/>
                <a:r>
                  <a:rPr lang="en-US" sz="901" b="1" dirty="0">
                    <a:solidFill>
                      <a:schemeClr val="bg1"/>
                    </a:solidFill>
                    <a:latin typeface="+mj-lt"/>
                  </a:rPr>
                  <a:t>6 </a:t>
                </a:r>
              </a:p>
            </p:txBody>
          </p:sp>
          <p:sp>
            <p:nvSpPr>
              <p:cNvPr id="37" name="TextBox 36"/>
              <p:cNvSpPr txBox="1"/>
              <p:nvPr/>
            </p:nvSpPr>
            <p:spPr>
              <a:xfrm>
                <a:off x="5572828" y="2885767"/>
                <a:ext cx="445464" cy="435406"/>
              </a:xfrm>
              <a:prstGeom prst="rect">
                <a:avLst/>
              </a:prstGeom>
              <a:noFill/>
            </p:spPr>
            <p:txBody>
              <a:bodyPr wrap="none" rtlCol="0">
                <a:spAutoFit/>
              </a:bodyPr>
              <a:lstStyle/>
              <a:p>
                <a:r>
                  <a:rPr lang="en-US" sz="901" b="1" dirty="0">
                    <a:solidFill>
                      <a:schemeClr val="bg1"/>
                    </a:solidFill>
                    <a:latin typeface="+mj-lt"/>
                  </a:rPr>
                  <a:t>0</a:t>
                </a:r>
              </a:p>
            </p:txBody>
          </p:sp>
          <p:sp>
            <p:nvSpPr>
              <p:cNvPr id="38" name="TextBox 37"/>
              <p:cNvSpPr txBox="1"/>
              <p:nvPr/>
            </p:nvSpPr>
            <p:spPr>
              <a:xfrm>
                <a:off x="7060942" y="2879834"/>
                <a:ext cx="510026" cy="435406"/>
              </a:xfrm>
              <a:prstGeom prst="rect">
                <a:avLst/>
              </a:prstGeom>
              <a:noFill/>
            </p:spPr>
            <p:txBody>
              <a:bodyPr wrap="square" rtlCol="0">
                <a:spAutoFit/>
              </a:bodyPr>
              <a:lstStyle/>
              <a:p>
                <a:pPr algn="ctr"/>
                <a:r>
                  <a:rPr lang="en-US" sz="901" b="1" dirty="0">
                    <a:solidFill>
                      <a:schemeClr val="bg1"/>
                    </a:solidFill>
                    <a:latin typeface="+mj-lt"/>
                  </a:rPr>
                  <a:t>0</a:t>
                </a:r>
              </a:p>
            </p:txBody>
          </p:sp>
          <p:sp>
            <p:nvSpPr>
              <p:cNvPr id="39" name="Rectangle 38"/>
              <p:cNvSpPr/>
              <p:nvPr/>
            </p:nvSpPr>
            <p:spPr>
              <a:xfrm>
                <a:off x="5754261" y="4523437"/>
                <a:ext cx="640641" cy="435406"/>
              </a:xfrm>
              <a:prstGeom prst="rect">
                <a:avLst/>
              </a:prstGeom>
            </p:spPr>
            <p:txBody>
              <a:bodyPr wrap="none">
                <a:spAutoFit/>
              </a:bodyPr>
              <a:lstStyle/>
              <a:p>
                <a:r>
                  <a:rPr lang="en-US" sz="901" b="1" dirty="0">
                    <a:solidFill>
                      <a:schemeClr val="bg1"/>
                    </a:solidFill>
                    <a:latin typeface="+mj-lt"/>
                  </a:rPr>
                  <a:t>0.5 </a:t>
                </a:r>
              </a:p>
            </p:txBody>
          </p:sp>
        </p:grpSp>
        <p:sp>
          <p:nvSpPr>
            <p:cNvPr id="33" name="TextBox 32"/>
            <p:cNvSpPr txBox="1"/>
            <p:nvPr/>
          </p:nvSpPr>
          <p:spPr>
            <a:xfrm>
              <a:off x="5566827" y="5350333"/>
              <a:ext cx="510026" cy="435406"/>
            </a:xfrm>
            <a:prstGeom prst="rect">
              <a:avLst/>
            </a:prstGeom>
            <a:noFill/>
          </p:spPr>
          <p:txBody>
            <a:bodyPr wrap="square" rtlCol="0">
              <a:spAutoFit/>
            </a:bodyPr>
            <a:lstStyle/>
            <a:p>
              <a:pPr algn="ctr"/>
              <a:r>
                <a:rPr lang="en-US" sz="901" b="1" dirty="0">
                  <a:solidFill>
                    <a:schemeClr val="bg1"/>
                  </a:solidFill>
                  <a:latin typeface="+mj-lt"/>
                </a:rPr>
                <a:t>0</a:t>
              </a:r>
            </a:p>
          </p:txBody>
        </p:sp>
      </p:grpSp>
      <p:grpSp>
        <p:nvGrpSpPr>
          <p:cNvPr id="56" name="Group 55"/>
          <p:cNvGrpSpPr/>
          <p:nvPr/>
        </p:nvGrpSpPr>
        <p:grpSpPr>
          <a:xfrm>
            <a:off x="8340926" y="3180966"/>
            <a:ext cx="1586757" cy="1100252"/>
            <a:chOff x="5566827" y="4407185"/>
            <a:chExt cx="2841169" cy="2074185"/>
          </a:xfrm>
        </p:grpSpPr>
        <p:grpSp>
          <p:nvGrpSpPr>
            <p:cNvPr id="57" name="Group 56"/>
            <p:cNvGrpSpPr/>
            <p:nvPr/>
          </p:nvGrpSpPr>
          <p:grpSpPr>
            <a:xfrm>
              <a:off x="5621870" y="4407185"/>
              <a:ext cx="2786126" cy="2074185"/>
              <a:chOff x="4740304" y="2884813"/>
              <a:chExt cx="2786126" cy="2074185"/>
            </a:xfrm>
          </p:grpSpPr>
          <p:grpSp>
            <p:nvGrpSpPr>
              <p:cNvPr id="59" name="Group 58"/>
              <p:cNvGrpSpPr/>
              <p:nvPr/>
            </p:nvGrpSpPr>
            <p:grpSpPr>
              <a:xfrm>
                <a:off x="4740304" y="2884813"/>
                <a:ext cx="2766330" cy="1998962"/>
                <a:chOff x="7880323" y="2794127"/>
                <a:chExt cx="3688440" cy="2665283"/>
              </a:xfrm>
            </p:grpSpPr>
            <p:cxnSp>
              <p:nvCxnSpPr>
                <p:cNvPr id="66" name="Straight Connector 65"/>
                <p:cNvCxnSpPr/>
                <p:nvPr/>
              </p:nvCxnSpPr>
              <p:spPr>
                <a:xfrm flipH="1">
                  <a:off x="11155379" y="3104764"/>
                  <a:ext cx="218904" cy="107764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8168082" y="4389763"/>
                  <a:ext cx="1269329" cy="803389"/>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9637263" y="4342948"/>
                  <a:ext cx="1443127" cy="820555"/>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69" name="Group 68"/>
                <p:cNvGrpSpPr/>
                <p:nvPr/>
              </p:nvGrpSpPr>
              <p:grpSpPr>
                <a:xfrm>
                  <a:off x="7880323" y="2794127"/>
                  <a:ext cx="3688440" cy="2665283"/>
                  <a:chOff x="5821490" y="3047102"/>
                  <a:chExt cx="3688440" cy="2665283"/>
                </a:xfrm>
              </p:grpSpPr>
              <p:cxnSp>
                <p:nvCxnSpPr>
                  <p:cNvPr id="70" name="Straight Connector 69"/>
                  <p:cNvCxnSpPr/>
                  <p:nvPr/>
                </p:nvCxnSpPr>
                <p:spPr>
                  <a:xfrm flipV="1">
                    <a:off x="7516953" y="4556209"/>
                    <a:ext cx="292332" cy="766723"/>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5821490" y="3047102"/>
                    <a:ext cx="3688440" cy="2665283"/>
                    <a:chOff x="5821490" y="3047102"/>
                    <a:chExt cx="3688440" cy="2665283"/>
                  </a:xfrm>
                </p:grpSpPr>
                <p:cxnSp>
                  <p:nvCxnSpPr>
                    <p:cNvPr id="72" name="Straight Connector 71"/>
                    <p:cNvCxnSpPr/>
                    <p:nvPr/>
                  </p:nvCxnSpPr>
                  <p:spPr>
                    <a:xfrm flipV="1">
                      <a:off x="8028189" y="4522739"/>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7239390" y="3477253"/>
                      <a:ext cx="464897" cy="882276"/>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6281209" y="4522738"/>
                      <a:ext cx="1287261" cy="6242"/>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7947920" y="3401692"/>
                      <a:ext cx="1165424" cy="948940"/>
                    </a:xfrm>
                    <a:prstGeom prst="line">
                      <a:avLst/>
                    </a:prstGeom>
                    <a:ln w="76200">
                      <a:solidFill>
                        <a:srgbClr val="00C0BC"/>
                      </a:solidFill>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a:off x="7565099"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77" name="Oval 76"/>
                    <p:cNvSpPr/>
                    <p:nvPr/>
                  </p:nvSpPr>
                  <p:spPr>
                    <a:xfrm>
                      <a:off x="8865691" y="4286345"/>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78" name="Oval 77"/>
                    <p:cNvSpPr/>
                    <p:nvPr/>
                  </p:nvSpPr>
                  <p:spPr>
                    <a:xfrm>
                      <a:off x="6890205" y="306858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79" name="Oval 78"/>
                    <p:cNvSpPr/>
                    <p:nvPr/>
                  </p:nvSpPr>
                  <p:spPr>
                    <a:xfrm>
                      <a:off x="5821490" y="4289951"/>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80" name="Oval 79"/>
                    <p:cNvSpPr/>
                    <p:nvPr/>
                  </p:nvSpPr>
                  <p:spPr>
                    <a:xfrm>
                      <a:off x="7239390" y="5239598"/>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sp>
                  <p:nvSpPr>
                    <p:cNvPr id="81" name="Oval 80"/>
                    <p:cNvSpPr/>
                    <p:nvPr/>
                  </p:nvSpPr>
                  <p:spPr>
                    <a:xfrm>
                      <a:off x="9021557" y="3047102"/>
                      <a:ext cx="488373" cy="472787"/>
                    </a:xfrm>
                    <a:prstGeom prst="ellipse">
                      <a:avLst/>
                    </a:prstGeom>
                    <a:solidFill>
                      <a:schemeClr val="accent1"/>
                    </a:solidFill>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750" b="1">
                        <a:solidFill>
                          <a:schemeClr val="bg1"/>
                        </a:solidFill>
                        <a:latin typeface="+mj-lt"/>
                      </a:endParaRPr>
                    </a:p>
                  </p:txBody>
                </p:sp>
              </p:grpSp>
            </p:grpSp>
          </p:grpSp>
          <p:sp>
            <p:nvSpPr>
              <p:cNvPr id="61" name="Rectangle 60"/>
              <p:cNvSpPr/>
              <p:nvPr/>
            </p:nvSpPr>
            <p:spPr>
              <a:xfrm>
                <a:off x="7043651" y="3806274"/>
                <a:ext cx="482779" cy="435406"/>
              </a:xfrm>
              <a:prstGeom prst="rect">
                <a:avLst/>
              </a:prstGeom>
            </p:spPr>
            <p:txBody>
              <a:bodyPr wrap="none">
                <a:spAutoFit/>
              </a:bodyPr>
              <a:lstStyle/>
              <a:p>
                <a:r>
                  <a:rPr lang="en-US" sz="901" b="1" dirty="0">
                    <a:solidFill>
                      <a:schemeClr val="bg1"/>
                    </a:solidFill>
                    <a:latin typeface="+mj-lt"/>
                  </a:rPr>
                  <a:t>1 </a:t>
                </a:r>
              </a:p>
            </p:txBody>
          </p:sp>
          <p:sp>
            <p:nvSpPr>
              <p:cNvPr id="62" name="Rectangle 61"/>
              <p:cNvSpPr/>
              <p:nvPr/>
            </p:nvSpPr>
            <p:spPr>
              <a:xfrm>
                <a:off x="6023696" y="3804513"/>
                <a:ext cx="445466" cy="435406"/>
              </a:xfrm>
              <a:prstGeom prst="rect">
                <a:avLst/>
              </a:prstGeom>
            </p:spPr>
            <p:txBody>
              <a:bodyPr wrap="none">
                <a:spAutoFit/>
              </a:bodyPr>
              <a:lstStyle/>
              <a:p>
                <a:pPr algn="ctr"/>
                <a:r>
                  <a:rPr lang="en-US" sz="901" b="1" dirty="0">
                    <a:solidFill>
                      <a:schemeClr val="bg1"/>
                    </a:solidFill>
                    <a:latin typeface="+mj-lt"/>
                  </a:rPr>
                  <a:t>0</a:t>
                </a:r>
              </a:p>
            </p:txBody>
          </p:sp>
          <p:sp>
            <p:nvSpPr>
              <p:cNvPr id="65" name="Rectangle 64"/>
              <p:cNvSpPr/>
              <p:nvPr/>
            </p:nvSpPr>
            <p:spPr>
              <a:xfrm>
                <a:off x="5848394" y="4523592"/>
                <a:ext cx="482779" cy="435406"/>
              </a:xfrm>
              <a:prstGeom prst="rect">
                <a:avLst/>
              </a:prstGeom>
            </p:spPr>
            <p:txBody>
              <a:bodyPr wrap="none">
                <a:spAutoFit/>
              </a:bodyPr>
              <a:lstStyle/>
              <a:p>
                <a:r>
                  <a:rPr lang="en-US" sz="901" b="1">
                    <a:solidFill>
                      <a:schemeClr val="bg1"/>
                    </a:solidFill>
                    <a:latin typeface="+mj-lt"/>
                  </a:rPr>
                  <a:t>1 </a:t>
                </a:r>
                <a:endParaRPr lang="en-US" sz="901" b="1" dirty="0">
                  <a:solidFill>
                    <a:schemeClr val="bg1"/>
                  </a:solidFill>
                  <a:latin typeface="+mj-lt"/>
                </a:endParaRPr>
              </a:p>
            </p:txBody>
          </p:sp>
        </p:grpSp>
        <p:sp>
          <p:nvSpPr>
            <p:cNvPr id="58" name="TextBox 57"/>
            <p:cNvSpPr txBox="1"/>
            <p:nvPr/>
          </p:nvSpPr>
          <p:spPr>
            <a:xfrm>
              <a:off x="5566827" y="5350335"/>
              <a:ext cx="510028" cy="435406"/>
            </a:xfrm>
            <a:prstGeom prst="rect">
              <a:avLst/>
            </a:prstGeom>
            <a:noFill/>
          </p:spPr>
          <p:txBody>
            <a:bodyPr wrap="square" rtlCol="0">
              <a:spAutoFit/>
            </a:bodyPr>
            <a:lstStyle/>
            <a:p>
              <a:pPr algn="ctr"/>
              <a:r>
                <a:rPr lang="en-US" sz="901" b="1" dirty="0">
                  <a:solidFill>
                    <a:schemeClr val="bg1"/>
                  </a:solidFill>
                  <a:latin typeface="+mj-lt"/>
                </a:rPr>
                <a:t>1</a:t>
              </a:r>
            </a:p>
          </p:txBody>
        </p:sp>
      </p:grpSp>
      <p:sp>
        <p:nvSpPr>
          <p:cNvPr id="82" name="Content Placeholder 2"/>
          <p:cNvSpPr txBox="1">
            <a:spLocks/>
          </p:cNvSpPr>
          <p:nvPr/>
        </p:nvSpPr>
        <p:spPr>
          <a:xfrm>
            <a:off x="1949995" y="4972103"/>
            <a:ext cx="6109996" cy="670766"/>
          </a:xfrm>
          <a:prstGeom prst="rect">
            <a:avLst/>
          </a:prstGeom>
        </p:spPr>
        <p:txBody>
          <a:bodyPr vert="horz" lIns="68580" tIns="34290" rIns="68580" bIns="34290" rtlCol="0">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r>
              <a:rPr lang="en-US" sz="2100" u="sng" dirty="0"/>
              <a:t>Betweenness</a:t>
            </a:r>
            <a:r>
              <a:rPr lang="en-US" sz="2100" dirty="0"/>
              <a:t> is a measure of the number of geodesic paths that pass through a given node. </a:t>
            </a:r>
          </a:p>
        </p:txBody>
      </p:sp>
      <p:sp>
        <p:nvSpPr>
          <p:cNvPr id="83" name="Content Placeholder 2"/>
          <p:cNvSpPr txBox="1">
            <a:spLocks/>
          </p:cNvSpPr>
          <p:nvPr/>
        </p:nvSpPr>
        <p:spPr>
          <a:xfrm>
            <a:off x="1952625" y="3527596"/>
            <a:ext cx="6109996" cy="71005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r>
              <a:rPr lang="en-US" sz="2100" u="sng" dirty="0"/>
              <a:t>Distance</a:t>
            </a:r>
            <a:r>
              <a:rPr lang="en-US" sz="2100" dirty="0"/>
              <a:t> is the geodesic (shortest) between any two nodes.</a:t>
            </a:r>
          </a:p>
        </p:txBody>
      </p:sp>
    </p:spTree>
    <p:extLst>
      <p:ext uri="{BB962C8B-B14F-4D97-AF65-F5344CB8AC3E}">
        <p14:creationId xmlns:p14="http://schemas.microsoft.com/office/powerpoint/2010/main" val="265144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Metrics: Global</a:t>
            </a:r>
          </a:p>
        </p:txBody>
      </p:sp>
      <p:sp>
        <p:nvSpPr>
          <p:cNvPr id="60" name="Content Placeholder 2"/>
          <p:cNvSpPr>
            <a:spLocks noGrp="1"/>
          </p:cNvSpPr>
          <p:nvPr>
            <p:ph idx="1"/>
          </p:nvPr>
        </p:nvSpPr>
        <p:spPr>
          <a:xfrm>
            <a:off x="2574132" y="2149990"/>
            <a:ext cx="4413302" cy="1068800"/>
          </a:xfrm>
        </p:spPr>
        <p:txBody>
          <a:bodyPr>
            <a:normAutofit/>
          </a:bodyPr>
          <a:lstStyle/>
          <a:p>
            <a:pPr marL="0" indent="0">
              <a:buNone/>
            </a:pPr>
            <a:r>
              <a:rPr lang="en-US" u="sng" dirty="0"/>
              <a:t>Density</a:t>
            </a:r>
            <a:r>
              <a:rPr lang="en-US" dirty="0"/>
              <a:t>, </a:t>
            </a:r>
            <a:r>
              <a:rPr lang="en-US" i="1" dirty="0"/>
              <a:t>D</a:t>
            </a:r>
            <a:r>
              <a:rPr lang="en-US" dirty="0"/>
              <a:t>, is the no. of links divided by the no. of </a:t>
            </a:r>
            <a:r>
              <a:rPr lang="en-US" u="sng" dirty="0"/>
              <a:t>possible</a:t>
            </a:r>
            <a:r>
              <a:rPr lang="en-US" dirty="0"/>
              <a:t> links</a:t>
            </a:r>
            <a:endParaRPr lang="en-US" i="1" dirty="0"/>
          </a:p>
        </p:txBody>
      </p:sp>
      <p:grpSp>
        <p:nvGrpSpPr>
          <p:cNvPr id="5" name="Group 4"/>
          <p:cNvGrpSpPr/>
          <p:nvPr/>
        </p:nvGrpSpPr>
        <p:grpSpPr>
          <a:xfrm>
            <a:off x="2854347" y="3765196"/>
            <a:ext cx="6431806" cy="2065888"/>
            <a:chOff x="249793" y="2627588"/>
            <a:chExt cx="8575741" cy="2754518"/>
          </a:xfrm>
        </p:grpSpPr>
        <p:grpSp>
          <p:nvGrpSpPr>
            <p:cNvPr id="3" name="Group 2"/>
            <p:cNvGrpSpPr/>
            <p:nvPr/>
          </p:nvGrpSpPr>
          <p:grpSpPr>
            <a:xfrm>
              <a:off x="249793" y="2627588"/>
              <a:ext cx="8575741" cy="2029285"/>
              <a:chOff x="249793" y="2627588"/>
              <a:chExt cx="8575741" cy="2029285"/>
            </a:xfrm>
          </p:grpSpPr>
          <p:grpSp>
            <p:nvGrpSpPr>
              <p:cNvPr id="10" name="Group 9"/>
              <p:cNvGrpSpPr/>
              <p:nvPr/>
            </p:nvGrpSpPr>
            <p:grpSpPr>
              <a:xfrm>
                <a:off x="6059204" y="2657911"/>
                <a:ext cx="2766330" cy="1998962"/>
                <a:chOff x="7218661" y="2634431"/>
                <a:chExt cx="3688440" cy="2665283"/>
              </a:xfrm>
            </p:grpSpPr>
            <p:cxnSp>
              <p:nvCxnSpPr>
                <p:cNvPr id="55" name="Straight Connector 54"/>
                <p:cNvCxnSpPr/>
                <p:nvPr/>
              </p:nvCxnSpPr>
              <p:spPr>
                <a:xfrm flipV="1">
                  <a:off x="7527374" y="2936807"/>
                  <a:ext cx="3131559" cy="1160148"/>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69" name="Straight Connector 68"/>
                <p:cNvCxnSpPr/>
                <p:nvPr/>
              </p:nvCxnSpPr>
              <p:spPr>
                <a:xfrm flipV="1">
                  <a:off x="8945713" y="2954859"/>
                  <a:ext cx="1717201" cy="2048948"/>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70" name="Straight Connector 69"/>
                <p:cNvCxnSpPr/>
                <p:nvPr/>
              </p:nvCxnSpPr>
              <p:spPr>
                <a:xfrm>
                  <a:off x="8580797" y="2914090"/>
                  <a:ext cx="1837931" cy="1150150"/>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71" name="Straight Connector 70"/>
                <p:cNvCxnSpPr/>
                <p:nvPr/>
              </p:nvCxnSpPr>
              <p:spPr>
                <a:xfrm>
                  <a:off x="8537063" y="2934553"/>
                  <a:ext cx="343684" cy="207601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47" name="Straight Connector 46"/>
                <p:cNvCxnSpPr/>
                <p:nvPr/>
              </p:nvCxnSpPr>
              <p:spPr>
                <a:xfrm flipH="1">
                  <a:off x="10493717" y="2945068"/>
                  <a:ext cx="218904" cy="107764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43" name="Straight Connector 42"/>
                <p:cNvCxnSpPr/>
                <p:nvPr/>
              </p:nvCxnSpPr>
              <p:spPr>
                <a:xfrm>
                  <a:off x="7506420" y="4230067"/>
                  <a:ext cx="1269329" cy="80338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44" name="Straight Connector 43"/>
                <p:cNvCxnSpPr/>
                <p:nvPr/>
              </p:nvCxnSpPr>
              <p:spPr>
                <a:xfrm flipV="1">
                  <a:off x="7504703" y="2945068"/>
                  <a:ext cx="1014550" cy="1087968"/>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45" name="Straight Connector 44"/>
                <p:cNvCxnSpPr/>
                <p:nvPr/>
              </p:nvCxnSpPr>
              <p:spPr>
                <a:xfrm flipV="1">
                  <a:off x="8975601" y="4183252"/>
                  <a:ext cx="1443127" cy="820555"/>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46" name="Straight Connector 45"/>
                <p:cNvCxnSpPr/>
                <p:nvPr/>
              </p:nvCxnSpPr>
              <p:spPr>
                <a:xfrm flipV="1">
                  <a:off x="8640542" y="2857125"/>
                  <a:ext cx="2022372" cy="1369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28" name="Straight Connector 27"/>
                <p:cNvCxnSpPr/>
                <p:nvPr/>
              </p:nvCxnSpPr>
              <p:spPr>
                <a:xfrm flipV="1">
                  <a:off x="8914124" y="4143538"/>
                  <a:ext cx="292332" cy="76672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31" name="Straight Connector 30"/>
                <p:cNvCxnSpPr/>
                <p:nvPr/>
              </p:nvCxnSpPr>
              <p:spPr>
                <a:xfrm flipV="1">
                  <a:off x="9425360" y="4110068"/>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32" name="Straight Connector 31"/>
                <p:cNvCxnSpPr/>
                <p:nvPr/>
              </p:nvCxnSpPr>
              <p:spPr>
                <a:xfrm>
                  <a:off x="8636561" y="3064582"/>
                  <a:ext cx="464897" cy="882276"/>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33" name="Straight Connector 32"/>
                <p:cNvCxnSpPr/>
                <p:nvPr/>
              </p:nvCxnSpPr>
              <p:spPr>
                <a:xfrm flipV="1">
                  <a:off x="7678380" y="4110067"/>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34" name="Straight Connector 33"/>
                <p:cNvCxnSpPr/>
                <p:nvPr/>
              </p:nvCxnSpPr>
              <p:spPr>
                <a:xfrm flipV="1">
                  <a:off x="9345091" y="2989021"/>
                  <a:ext cx="1165424" cy="948940"/>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sp>
              <p:nvSpPr>
                <p:cNvPr id="35" name="Oval 34"/>
                <p:cNvSpPr/>
                <p:nvPr/>
              </p:nvSpPr>
              <p:spPr>
                <a:xfrm>
                  <a:off x="8962270" y="3873674"/>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cxnSp>
              <p:nvCxnSpPr>
                <p:cNvPr id="72" name="Straight Connector 71"/>
                <p:cNvCxnSpPr/>
                <p:nvPr/>
              </p:nvCxnSpPr>
              <p:spPr>
                <a:xfrm flipV="1">
                  <a:off x="7434092" y="4197211"/>
                  <a:ext cx="2997967" cy="1393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sp>
              <p:nvSpPr>
                <p:cNvPr id="38" name="Oval 37"/>
                <p:cNvSpPr/>
                <p:nvPr/>
              </p:nvSpPr>
              <p:spPr>
                <a:xfrm>
                  <a:off x="10262862" y="3873674"/>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39" name="Oval 38"/>
                <p:cNvSpPr/>
                <p:nvPr/>
              </p:nvSpPr>
              <p:spPr>
                <a:xfrm>
                  <a:off x="8287376" y="2655910"/>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40" name="Oval 39"/>
                <p:cNvSpPr/>
                <p:nvPr/>
              </p:nvSpPr>
              <p:spPr>
                <a:xfrm>
                  <a:off x="7218661" y="3877280"/>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41" name="Oval 40"/>
                <p:cNvSpPr/>
                <p:nvPr/>
              </p:nvSpPr>
              <p:spPr>
                <a:xfrm>
                  <a:off x="8636561" y="4826927"/>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42" name="Oval 41"/>
                <p:cNvSpPr/>
                <p:nvPr/>
              </p:nvSpPr>
              <p:spPr>
                <a:xfrm>
                  <a:off x="10418728" y="2634431"/>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grpSp>
          <p:grpSp>
            <p:nvGrpSpPr>
              <p:cNvPr id="73" name="Group 72"/>
              <p:cNvGrpSpPr/>
              <p:nvPr/>
            </p:nvGrpSpPr>
            <p:grpSpPr>
              <a:xfrm>
                <a:off x="249793" y="2627588"/>
                <a:ext cx="2766330" cy="1998962"/>
                <a:chOff x="5821490" y="3047102"/>
                <a:chExt cx="3688440" cy="2665283"/>
              </a:xfrm>
            </p:grpSpPr>
            <p:cxnSp>
              <p:nvCxnSpPr>
                <p:cNvPr id="74" name="Straight Connector 73"/>
                <p:cNvCxnSpPr/>
                <p:nvPr/>
              </p:nvCxnSpPr>
              <p:spPr>
                <a:xfrm flipV="1">
                  <a:off x="7516953" y="4556209"/>
                  <a:ext cx="292332" cy="76672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grpSp>
              <p:nvGrpSpPr>
                <p:cNvPr id="75" name="Group 74"/>
                <p:cNvGrpSpPr/>
                <p:nvPr/>
              </p:nvGrpSpPr>
              <p:grpSpPr>
                <a:xfrm>
                  <a:off x="5821490" y="3047102"/>
                  <a:ext cx="3688440" cy="2665283"/>
                  <a:chOff x="5821490" y="3047102"/>
                  <a:chExt cx="3688440" cy="2665283"/>
                </a:xfrm>
              </p:grpSpPr>
              <p:cxnSp>
                <p:nvCxnSpPr>
                  <p:cNvPr id="76" name="Straight Connector 75"/>
                  <p:cNvCxnSpPr/>
                  <p:nvPr/>
                </p:nvCxnSpPr>
                <p:spPr>
                  <a:xfrm flipV="1">
                    <a:off x="8028189" y="4522739"/>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77" name="Straight Connector 76"/>
                  <p:cNvCxnSpPr/>
                  <p:nvPr/>
                </p:nvCxnSpPr>
                <p:spPr>
                  <a:xfrm>
                    <a:off x="7239390" y="3477253"/>
                    <a:ext cx="464897" cy="882276"/>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78" name="Straight Connector 77"/>
                  <p:cNvCxnSpPr/>
                  <p:nvPr/>
                </p:nvCxnSpPr>
                <p:spPr>
                  <a:xfrm flipV="1">
                    <a:off x="6281209" y="4522738"/>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79" name="Straight Connector 78"/>
                  <p:cNvCxnSpPr/>
                  <p:nvPr/>
                </p:nvCxnSpPr>
                <p:spPr>
                  <a:xfrm flipV="1">
                    <a:off x="7947920" y="3401692"/>
                    <a:ext cx="1165424" cy="948940"/>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sp>
                <p:nvSpPr>
                  <p:cNvPr id="80" name="Oval 79"/>
                  <p:cNvSpPr/>
                  <p:nvPr/>
                </p:nvSpPr>
                <p:spPr>
                  <a:xfrm>
                    <a:off x="7565099" y="4286345"/>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81" name="Oval 80"/>
                  <p:cNvSpPr/>
                  <p:nvPr/>
                </p:nvSpPr>
                <p:spPr>
                  <a:xfrm>
                    <a:off x="8865691" y="4286345"/>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82" name="Oval 81"/>
                  <p:cNvSpPr/>
                  <p:nvPr/>
                </p:nvSpPr>
                <p:spPr>
                  <a:xfrm>
                    <a:off x="6890205" y="3068581"/>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83" name="Oval 82"/>
                  <p:cNvSpPr/>
                  <p:nvPr/>
                </p:nvSpPr>
                <p:spPr>
                  <a:xfrm>
                    <a:off x="5821490" y="4289951"/>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84" name="Oval 83"/>
                  <p:cNvSpPr/>
                  <p:nvPr/>
                </p:nvSpPr>
                <p:spPr>
                  <a:xfrm>
                    <a:off x="7239390" y="5239598"/>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85" name="Oval 84"/>
                  <p:cNvSpPr/>
                  <p:nvPr/>
                </p:nvSpPr>
                <p:spPr>
                  <a:xfrm>
                    <a:off x="9021557" y="3047102"/>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grpSp>
          </p:grpSp>
          <p:grpSp>
            <p:nvGrpSpPr>
              <p:cNvPr id="86" name="Group 85"/>
              <p:cNvGrpSpPr/>
              <p:nvPr/>
            </p:nvGrpSpPr>
            <p:grpSpPr>
              <a:xfrm>
                <a:off x="3140104" y="2642749"/>
                <a:ext cx="2766330" cy="1998962"/>
                <a:chOff x="7880323" y="2794127"/>
                <a:chExt cx="3688440" cy="2665283"/>
              </a:xfrm>
            </p:grpSpPr>
            <p:cxnSp>
              <p:nvCxnSpPr>
                <p:cNvPr id="87" name="Straight Connector 86"/>
                <p:cNvCxnSpPr/>
                <p:nvPr/>
              </p:nvCxnSpPr>
              <p:spPr>
                <a:xfrm flipH="1">
                  <a:off x="11155379" y="3104764"/>
                  <a:ext cx="218904" cy="107764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88" name="Straight Connector 87"/>
                <p:cNvCxnSpPr/>
                <p:nvPr/>
              </p:nvCxnSpPr>
              <p:spPr>
                <a:xfrm>
                  <a:off x="8168082" y="4389763"/>
                  <a:ext cx="1269329" cy="80338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89" name="Straight Connector 88"/>
                <p:cNvCxnSpPr/>
                <p:nvPr/>
              </p:nvCxnSpPr>
              <p:spPr>
                <a:xfrm flipV="1">
                  <a:off x="8166365" y="3104764"/>
                  <a:ext cx="1014550" cy="1087968"/>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90" name="Straight Connector 89"/>
                <p:cNvCxnSpPr/>
                <p:nvPr/>
              </p:nvCxnSpPr>
              <p:spPr>
                <a:xfrm flipV="1">
                  <a:off x="9637263" y="4342948"/>
                  <a:ext cx="1443127" cy="820555"/>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91" name="Straight Connector 90"/>
                <p:cNvCxnSpPr/>
                <p:nvPr/>
              </p:nvCxnSpPr>
              <p:spPr>
                <a:xfrm flipV="1">
                  <a:off x="9302204" y="3016821"/>
                  <a:ext cx="2022372" cy="13699"/>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grpSp>
              <p:nvGrpSpPr>
                <p:cNvPr id="92" name="Group 91"/>
                <p:cNvGrpSpPr/>
                <p:nvPr/>
              </p:nvGrpSpPr>
              <p:grpSpPr>
                <a:xfrm>
                  <a:off x="7880323" y="2794127"/>
                  <a:ext cx="3688440" cy="2665283"/>
                  <a:chOff x="5821490" y="3047102"/>
                  <a:chExt cx="3688440" cy="2665283"/>
                </a:xfrm>
              </p:grpSpPr>
              <p:cxnSp>
                <p:nvCxnSpPr>
                  <p:cNvPr id="93" name="Straight Connector 92"/>
                  <p:cNvCxnSpPr/>
                  <p:nvPr/>
                </p:nvCxnSpPr>
                <p:spPr>
                  <a:xfrm flipV="1">
                    <a:off x="7516953" y="4556209"/>
                    <a:ext cx="292332" cy="766723"/>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grpSp>
                <p:nvGrpSpPr>
                  <p:cNvPr id="94" name="Group 93"/>
                  <p:cNvGrpSpPr/>
                  <p:nvPr/>
                </p:nvGrpSpPr>
                <p:grpSpPr>
                  <a:xfrm>
                    <a:off x="5821490" y="3047102"/>
                    <a:ext cx="3688440" cy="2665283"/>
                    <a:chOff x="5821490" y="3047102"/>
                    <a:chExt cx="3688440" cy="2665283"/>
                  </a:xfrm>
                </p:grpSpPr>
                <p:cxnSp>
                  <p:nvCxnSpPr>
                    <p:cNvPr id="95" name="Straight Connector 94"/>
                    <p:cNvCxnSpPr/>
                    <p:nvPr/>
                  </p:nvCxnSpPr>
                  <p:spPr>
                    <a:xfrm flipV="1">
                      <a:off x="8028189" y="4522739"/>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96" name="Straight Connector 95"/>
                    <p:cNvCxnSpPr/>
                    <p:nvPr/>
                  </p:nvCxnSpPr>
                  <p:spPr>
                    <a:xfrm>
                      <a:off x="7239390" y="3477253"/>
                      <a:ext cx="464897" cy="882276"/>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97" name="Straight Connector 96"/>
                    <p:cNvCxnSpPr/>
                    <p:nvPr/>
                  </p:nvCxnSpPr>
                  <p:spPr>
                    <a:xfrm flipV="1">
                      <a:off x="6281209" y="4522738"/>
                      <a:ext cx="1287261" cy="6242"/>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cxnSp>
                  <p:nvCxnSpPr>
                    <p:cNvPr id="98" name="Straight Connector 97"/>
                    <p:cNvCxnSpPr/>
                    <p:nvPr/>
                  </p:nvCxnSpPr>
                  <p:spPr>
                    <a:xfrm flipV="1">
                      <a:off x="7947920" y="3401692"/>
                      <a:ext cx="1165424" cy="948940"/>
                    </a:xfrm>
                    <a:prstGeom prst="line">
                      <a:avLst/>
                    </a:prstGeom>
                    <a:ln/>
                  </p:spPr>
                  <p:style>
                    <a:lnRef idx="2">
                      <a:schemeClr val="accent6">
                        <a:shade val="50000"/>
                      </a:schemeClr>
                    </a:lnRef>
                    <a:fillRef idx="1">
                      <a:schemeClr val="accent6"/>
                    </a:fillRef>
                    <a:effectRef idx="0">
                      <a:schemeClr val="accent6"/>
                    </a:effectRef>
                    <a:fontRef idx="minor">
                      <a:schemeClr val="lt1"/>
                    </a:fontRef>
                  </p:style>
                </p:cxnSp>
                <p:sp>
                  <p:nvSpPr>
                    <p:cNvPr id="99" name="Oval 98"/>
                    <p:cNvSpPr/>
                    <p:nvPr/>
                  </p:nvSpPr>
                  <p:spPr>
                    <a:xfrm>
                      <a:off x="7565099" y="4286345"/>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100" name="Oval 99"/>
                    <p:cNvSpPr/>
                    <p:nvPr/>
                  </p:nvSpPr>
                  <p:spPr>
                    <a:xfrm>
                      <a:off x="8865691" y="4286345"/>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101" name="Oval 100"/>
                    <p:cNvSpPr/>
                    <p:nvPr/>
                  </p:nvSpPr>
                  <p:spPr>
                    <a:xfrm>
                      <a:off x="6890205" y="3068581"/>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102" name="Oval 101"/>
                    <p:cNvSpPr/>
                    <p:nvPr/>
                  </p:nvSpPr>
                  <p:spPr>
                    <a:xfrm>
                      <a:off x="5821490" y="4289951"/>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103" name="Oval 102"/>
                    <p:cNvSpPr/>
                    <p:nvPr/>
                  </p:nvSpPr>
                  <p:spPr>
                    <a:xfrm>
                      <a:off x="7239390" y="5239598"/>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sp>
                  <p:nvSpPr>
                    <p:cNvPr id="104" name="Oval 103"/>
                    <p:cNvSpPr/>
                    <p:nvPr/>
                  </p:nvSpPr>
                  <p:spPr>
                    <a:xfrm>
                      <a:off x="9021557" y="3047102"/>
                      <a:ext cx="488373" cy="472787"/>
                    </a:xfrm>
                    <a:prstGeom prst="ellipse">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013">
                        <a:solidFill>
                          <a:schemeClr val="tx1"/>
                        </a:solidFill>
                      </a:endParaRPr>
                    </a:p>
                  </p:txBody>
                </p:sp>
              </p:grpSp>
            </p:grpSp>
          </p:grpSp>
        </p:grpSp>
        <p:grpSp>
          <p:nvGrpSpPr>
            <p:cNvPr id="4" name="Group 3"/>
            <p:cNvGrpSpPr/>
            <p:nvPr/>
          </p:nvGrpSpPr>
          <p:grpSpPr>
            <a:xfrm>
              <a:off x="932504" y="4889662"/>
              <a:ext cx="7195493" cy="492444"/>
              <a:chOff x="932504" y="4889662"/>
              <a:chExt cx="7195493" cy="492444"/>
            </a:xfrm>
          </p:grpSpPr>
          <p:sp>
            <p:nvSpPr>
              <p:cNvPr id="58" name="TextBox 57"/>
              <p:cNvSpPr txBox="1"/>
              <p:nvPr/>
            </p:nvSpPr>
            <p:spPr>
              <a:xfrm>
                <a:off x="3795103" y="4889663"/>
                <a:ext cx="1276417" cy="4924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n-US" i="1" dirty="0"/>
                  <a:t>D</a:t>
                </a:r>
                <a:r>
                  <a:rPr lang="en-US" dirty="0"/>
                  <a:t> = 0.66</a:t>
                </a:r>
                <a:endParaRPr lang="en-US" i="1" dirty="0"/>
              </a:p>
            </p:txBody>
          </p:sp>
          <p:sp>
            <p:nvSpPr>
              <p:cNvPr id="105" name="TextBox 104"/>
              <p:cNvSpPr txBox="1"/>
              <p:nvPr/>
            </p:nvSpPr>
            <p:spPr>
              <a:xfrm>
                <a:off x="7034649" y="4889663"/>
                <a:ext cx="1093348" cy="4924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i="1" dirty="0"/>
                  <a:t>D</a:t>
                </a:r>
                <a:r>
                  <a:rPr lang="en-US" dirty="0"/>
                  <a:t> = 1</a:t>
                </a:r>
                <a:endParaRPr lang="en-US" i="1" dirty="0"/>
              </a:p>
            </p:txBody>
          </p:sp>
          <p:sp>
            <p:nvSpPr>
              <p:cNvPr id="106" name="TextBox 105"/>
              <p:cNvSpPr txBox="1"/>
              <p:nvPr/>
            </p:nvSpPr>
            <p:spPr>
              <a:xfrm>
                <a:off x="932504" y="4889662"/>
                <a:ext cx="1276417" cy="49244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n-US" i="1" dirty="0"/>
                  <a:t>D</a:t>
                </a:r>
                <a:r>
                  <a:rPr lang="en-US" dirty="0"/>
                  <a:t> = 0.33</a:t>
                </a:r>
                <a:endParaRPr lang="en-US" i="1" dirty="0"/>
              </a:p>
            </p:txBody>
          </p:sp>
        </p:grpSp>
      </p:grpSp>
      <p:sp>
        <p:nvSpPr>
          <p:cNvPr id="61" name="Rectangle 60"/>
          <p:cNvSpPr/>
          <p:nvPr/>
        </p:nvSpPr>
        <p:spPr>
          <a:xfrm>
            <a:off x="7669484" y="2092805"/>
            <a:ext cx="1493369" cy="82396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tx1"/>
              </a:solidFill>
            </a:endParaRPr>
          </a:p>
        </p:txBody>
      </p:sp>
      <p:cxnSp>
        <p:nvCxnSpPr>
          <p:cNvPr id="7" name="Straight Arrow Connector 6"/>
          <p:cNvCxnSpPr/>
          <p:nvPr/>
        </p:nvCxnSpPr>
        <p:spPr>
          <a:xfrm flipV="1">
            <a:off x="3206193" y="3646668"/>
            <a:ext cx="5970564" cy="23565"/>
          </a:xfrm>
          <a:prstGeom prst="straightConnector1">
            <a:avLst/>
          </a:prstGeom>
          <a:ln w="76200">
            <a:solidFill>
              <a:srgbClr val="FF0000"/>
            </a:solidFill>
            <a:tailEnd type="triangle"/>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3433268" y="3122773"/>
            <a:ext cx="1588812" cy="369332"/>
          </a:xfrm>
          <a:prstGeom prst="rect">
            <a:avLst/>
          </a:prstGeom>
          <a:noFill/>
        </p:spPr>
        <p:txBody>
          <a:bodyPr wrap="square" rtlCol="0">
            <a:spAutoFit/>
          </a:bodyPr>
          <a:lstStyle/>
          <a:p>
            <a:pPr algn="ctr"/>
            <a:r>
              <a:rPr lang="en-US" dirty="0"/>
              <a:t>Low density</a:t>
            </a:r>
          </a:p>
        </p:txBody>
      </p:sp>
      <p:sp>
        <p:nvSpPr>
          <p:cNvPr id="107" name="TextBox 106"/>
          <p:cNvSpPr txBox="1"/>
          <p:nvPr/>
        </p:nvSpPr>
        <p:spPr>
          <a:xfrm>
            <a:off x="7772998" y="3118279"/>
            <a:ext cx="1464278" cy="369332"/>
          </a:xfrm>
          <a:prstGeom prst="rect">
            <a:avLst/>
          </a:prstGeom>
          <a:noFill/>
        </p:spPr>
        <p:txBody>
          <a:bodyPr wrap="square" rtlCol="0">
            <a:spAutoFit/>
          </a:bodyPr>
          <a:lstStyle/>
          <a:p>
            <a:pPr algn="ctr"/>
            <a:r>
              <a:rPr lang="en-US" dirty="0"/>
              <a:t>High density</a:t>
            </a:r>
          </a:p>
        </p:txBody>
      </p:sp>
      <mc:AlternateContent xmlns:mc="http://schemas.openxmlformats.org/markup-compatibility/2006" xmlns:a14="http://schemas.microsoft.com/office/drawing/2010/main">
        <mc:Choice Requires="a14">
          <p:sp>
            <p:nvSpPr>
              <p:cNvPr id="108" name="Content Placeholder 2"/>
              <p:cNvSpPr txBox="1">
                <a:spLocks/>
              </p:cNvSpPr>
              <p:nvPr/>
            </p:nvSpPr>
            <p:spPr>
              <a:xfrm>
                <a:off x="7411321" y="2215365"/>
                <a:ext cx="2041784" cy="801796"/>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i="1" dirty="0">
                    <a:solidFill>
                      <a:schemeClr val="tx1"/>
                    </a:solidFill>
                  </a:rPr>
                  <a:t>D </a:t>
                </a:r>
                <a:r>
                  <a:rPr lang="en-US" sz="2100" dirty="0">
                    <a:solidFill>
                      <a:schemeClr val="tx1"/>
                    </a:solidFill>
                  </a:rPr>
                  <a:t>= </a:t>
                </a:r>
                <a14:m>
                  <m:oMath xmlns:m="http://schemas.openxmlformats.org/officeDocument/2006/math">
                    <m:f>
                      <m:fPr>
                        <m:ctrlPr>
                          <a:rPr lang="en-US" sz="2475" i="1">
                            <a:solidFill>
                              <a:schemeClr val="tx1"/>
                            </a:solidFill>
                            <a:latin typeface="Cambria Math" panose="02040503050406030204" pitchFamily="18" charset="0"/>
                          </a:rPr>
                        </m:ctrlPr>
                      </m:fPr>
                      <m:num>
                        <m:r>
                          <a:rPr lang="en-US" sz="2475" i="1">
                            <a:solidFill>
                              <a:schemeClr val="tx1"/>
                            </a:solidFill>
                            <a:latin typeface="Cambria Math" panose="02040503050406030204" pitchFamily="18" charset="0"/>
                          </a:rPr>
                          <m:t>2</m:t>
                        </m:r>
                        <m:r>
                          <a:rPr lang="en-US" sz="2475" i="1">
                            <a:solidFill>
                              <a:schemeClr val="tx1"/>
                            </a:solidFill>
                            <a:latin typeface="Cambria Math" panose="02040503050406030204" pitchFamily="18" charset="0"/>
                            <a:ea typeface="Cambria Math" panose="02040503050406030204" pitchFamily="18" charset="0"/>
                          </a:rPr>
                          <m:t>𝐿</m:t>
                        </m:r>
                      </m:num>
                      <m:den>
                        <m:r>
                          <a:rPr lang="en-US" sz="2475" i="1">
                            <a:solidFill>
                              <a:schemeClr val="tx1"/>
                            </a:solidFill>
                            <a:latin typeface="Cambria Math" panose="02040503050406030204" pitchFamily="18" charset="0"/>
                          </a:rPr>
                          <m:t>𝑁</m:t>
                        </m:r>
                        <m:r>
                          <a:rPr lang="en-US" sz="2475" i="1">
                            <a:solidFill>
                              <a:schemeClr val="tx1"/>
                            </a:solidFill>
                            <a:latin typeface="Cambria Math" panose="02040503050406030204" pitchFamily="18" charset="0"/>
                          </a:rPr>
                          <m:t>(</m:t>
                        </m:r>
                        <m:r>
                          <a:rPr lang="en-US" sz="2475" i="1">
                            <a:solidFill>
                              <a:schemeClr val="tx1"/>
                            </a:solidFill>
                            <a:latin typeface="Cambria Math" panose="02040503050406030204" pitchFamily="18" charset="0"/>
                          </a:rPr>
                          <m:t>𝑁</m:t>
                        </m:r>
                        <m:r>
                          <a:rPr lang="en-US" sz="2475" i="1">
                            <a:solidFill>
                              <a:schemeClr val="tx1"/>
                            </a:solidFill>
                            <a:latin typeface="Cambria Math" panose="02040503050406030204" pitchFamily="18" charset="0"/>
                          </a:rPr>
                          <m:t>−1)</m:t>
                        </m:r>
                      </m:den>
                    </m:f>
                  </m:oMath>
                </a14:m>
                <a:endParaRPr lang="en-US" sz="2100" i="1" dirty="0">
                  <a:solidFill>
                    <a:schemeClr val="tx1"/>
                  </a:solidFill>
                </a:endParaRPr>
              </a:p>
              <a:p>
                <a:pPr marL="0" indent="0">
                  <a:buNone/>
                </a:pPr>
                <a:endParaRPr lang="en-US" sz="2100" i="1" dirty="0">
                  <a:solidFill>
                    <a:schemeClr val="tx1"/>
                  </a:solidFill>
                </a:endParaRPr>
              </a:p>
            </p:txBody>
          </p:sp>
        </mc:Choice>
        <mc:Fallback xmlns="">
          <p:sp>
            <p:nvSpPr>
              <p:cNvPr id="108" name="Content Placeholder 2"/>
              <p:cNvSpPr txBox="1">
                <a:spLocks noRot="1" noChangeAspect="1" noMove="1" noResize="1" noEditPoints="1" noAdjustHandles="1" noChangeArrowheads="1" noChangeShapeType="1" noTextEdit="1"/>
              </p:cNvSpPr>
              <p:nvPr/>
            </p:nvSpPr>
            <p:spPr>
              <a:xfrm>
                <a:off x="7411321" y="2215365"/>
                <a:ext cx="2041784" cy="801796"/>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1881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Metrics: Global</a:t>
            </a:r>
            <a:endParaRPr lang="en-US" dirty="0"/>
          </a:p>
        </p:txBody>
      </p:sp>
      <p:sp>
        <p:nvSpPr>
          <p:cNvPr id="60" name="Content Placeholder 2"/>
          <p:cNvSpPr>
            <a:spLocks noGrp="1"/>
          </p:cNvSpPr>
          <p:nvPr>
            <p:ph idx="1"/>
          </p:nvPr>
        </p:nvSpPr>
        <p:spPr>
          <a:xfrm>
            <a:off x="2225875" y="2383164"/>
            <a:ext cx="7740253" cy="2890640"/>
          </a:xfrm>
        </p:spPr>
        <p:txBody>
          <a:bodyPr>
            <a:normAutofit/>
          </a:bodyPr>
          <a:lstStyle/>
          <a:p>
            <a:pPr marL="0" indent="0">
              <a:buNone/>
            </a:pPr>
            <a:r>
              <a:rPr lang="en-US" sz="2400" u="sng"/>
              <a:t>Diameter</a:t>
            </a:r>
            <a:r>
              <a:rPr lang="en-US" sz="2400"/>
              <a:t>: largest geodesic distance in a network (the shortest path between the two most separated nodes)</a:t>
            </a:r>
          </a:p>
          <a:p>
            <a:pPr marL="0" indent="0">
              <a:buNone/>
            </a:pPr>
            <a:endParaRPr lang="en-US" sz="2400"/>
          </a:p>
          <a:p>
            <a:pPr marL="0" indent="0">
              <a:buNone/>
            </a:pPr>
            <a:r>
              <a:rPr lang="en-US" sz="2400" u="sng"/>
              <a:t>Mean Distance</a:t>
            </a:r>
            <a:r>
              <a:rPr lang="en-US" sz="2400"/>
              <a:t>: average “degree of separation” in a network</a:t>
            </a:r>
            <a:endParaRPr lang="en-US" sz="2400" dirty="0"/>
          </a:p>
        </p:txBody>
      </p:sp>
    </p:spTree>
    <p:extLst>
      <p:ext uri="{BB962C8B-B14F-4D97-AF65-F5344CB8AC3E}">
        <p14:creationId xmlns:p14="http://schemas.microsoft.com/office/powerpoint/2010/main" val="383466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Metrics: Global</a:t>
            </a:r>
          </a:p>
        </p:txBody>
      </p:sp>
      <p:sp>
        <p:nvSpPr>
          <p:cNvPr id="60" name="Content Placeholder 2"/>
          <p:cNvSpPr>
            <a:spLocks noGrp="1"/>
          </p:cNvSpPr>
          <p:nvPr>
            <p:ph idx="1"/>
          </p:nvPr>
        </p:nvSpPr>
        <p:spPr>
          <a:xfrm>
            <a:off x="2152650" y="2149990"/>
            <a:ext cx="7886700" cy="1068800"/>
          </a:xfrm>
        </p:spPr>
        <p:txBody>
          <a:bodyPr>
            <a:normAutofit/>
          </a:bodyPr>
          <a:lstStyle/>
          <a:p>
            <a:pPr marL="0" indent="0" algn="ctr">
              <a:buNone/>
            </a:pPr>
            <a:r>
              <a:rPr lang="en-US"/>
              <a:t>Centralization</a:t>
            </a:r>
            <a:r>
              <a:rPr lang="en-US">
                <a:sym typeface="Wingdings"/>
              </a:rPr>
              <a:t>:</a:t>
            </a:r>
          </a:p>
          <a:p>
            <a:pPr marL="0" indent="0" algn="ctr">
              <a:buNone/>
            </a:pPr>
            <a:r>
              <a:rPr lang="en-US">
                <a:sym typeface="Wingdings"/>
              </a:rPr>
              <a:t>A measure of how central a network’s ”most central” node is relative to how central all the other nodes are. </a:t>
            </a:r>
            <a:endParaRPr lang="en-US" i="1" dirty="0"/>
          </a:p>
        </p:txBody>
      </p:sp>
      <p:sp>
        <p:nvSpPr>
          <p:cNvPr id="109" name="Content Placeholder 2"/>
          <p:cNvSpPr txBox="1">
            <a:spLocks/>
          </p:cNvSpPr>
          <p:nvPr/>
        </p:nvSpPr>
        <p:spPr>
          <a:xfrm>
            <a:off x="2152650" y="3435535"/>
            <a:ext cx="7886700" cy="213659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u="sng">
                <a:solidFill>
                  <a:schemeClr val="tx1"/>
                </a:solidFill>
              </a:rPr>
              <a:t>Degree centralization</a:t>
            </a:r>
            <a:r>
              <a:rPr lang="en-US" sz="2100">
                <a:solidFill>
                  <a:schemeClr val="tx1"/>
                </a:solidFill>
              </a:rPr>
              <a:t>: number of links to each node</a:t>
            </a:r>
          </a:p>
          <a:p>
            <a:pPr lvl="1"/>
            <a:r>
              <a:rPr lang="en-US" sz="1800">
                <a:solidFill>
                  <a:schemeClr val="tx1"/>
                </a:solidFill>
              </a:rPr>
              <a:t>Are there many highly interconnected nodes?</a:t>
            </a:r>
          </a:p>
          <a:p>
            <a:pPr lvl="1"/>
            <a:endParaRPr lang="en-US" sz="1050">
              <a:solidFill>
                <a:schemeClr val="tx1"/>
              </a:solidFill>
            </a:endParaRPr>
          </a:p>
          <a:p>
            <a:r>
              <a:rPr lang="en-US" sz="2100" u="sng">
                <a:solidFill>
                  <a:schemeClr val="tx1"/>
                </a:solidFill>
                <a:sym typeface="Wingdings"/>
              </a:rPr>
              <a:t>Betweenness centralization</a:t>
            </a:r>
            <a:r>
              <a:rPr lang="en-US" sz="2100">
                <a:solidFill>
                  <a:schemeClr val="tx1"/>
                </a:solidFill>
                <a:sym typeface="Wingdings"/>
              </a:rPr>
              <a:t>: number of shortest paths through each node</a:t>
            </a:r>
          </a:p>
          <a:p>
            <a:pPr lvl="1"/>
            <a:r>
              <a:rPr lang="en-US" sz="1800">
                <a:solidFill>
                  <a:schemeClr val="tx1"/>
                </a:solidFill>
                <a:sym typeface="Wingdings"/>
              </a:rPr>
              <a:t>Are there a few key “broker” nodes?</a:t>
            </a:r>
          </a:p>
          <a:p>
            <a:pPr lvl="1"/>
            <a:endParaRPr lang="en-US" sz="1800" dirty="0">
              <a:solidFill>
                <a:schemeClr val="tx1"/>
              </a:solidFill>
              <a:sym typeface="Wingdings"/>
            </a:endParaRPr>
          </a:p>
        </p:txBody>
      </p:sp>
    </p:spTree>
    <p:extLst>
      <p:ext uri="{BB962C8B-B14F-4D97-AF65-F5344CB8AC3E}">
        <p14:creationId xmlns:p14="http://schemas.microsoft.com/office/powerpoint/2010/main" val="232009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1354</Words>
  <Application>Microsoft Macintosh PowerPoint</Application>
  <PresentationFormat>Widescreen</PresentationFormat>
  <Paragraphs>225</Paragraphs>
  <Slides>33</Slides>
  <Notes>9</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Arial Unicode MS</vt:lpstr>
      <vt:lpstr>Arial</vt:lpstr>
      <vt:lpstr>Calibri</vt:lpstr>
      <vt:lpstr>Cambria Math</vt:lpstr>
      <vt:lpstr>Century Gothic</vt:lpstr>
      <vt:lpstr>Consolas</vt:lpstr>
      <vt:lpstr>Garamond</vt:lpstr>
      <vt:lpstr>Helvetica Neue</vt:lpstr>
      <vt:lpstr>Source Sans Pro</vt:lpstr>
      <vt:lpstr>Times</vt:lpstr>
      <vt:lpstr>Times New Roman</vt:lpstr>
      <vt:lpstr>Savon</vt:lpstr>
      <vt:lpstr>Insights from Knowledge Graphs</vt:lpstr>
      <vt:lpstr>What are insights?</vt:lpstr>
      <vt:lpstr>How do we gain insights?</vt:lpstr>
      <vt:lpstr>Reasoners</vt:lpstr>
      <vt:lpstr>Ontology</vt:lpstr>
      <vt:lpstr>Rules Engine – Apache Jena Example</vt:lpstr>
      <vt:lpstr>Visual Analytics</vt:lpstr>
      <vt:lpstr>Visual Analytics</vt:lpstr>
      <vt:lpstr>What is encoded  vs What is seen</vt:lpstr>
      <vt:lpstr>VOWL</vt:lpstr>
      <vt:lpstr>D3js</vt:lpstr>
      <vt:lpstr>iGraph</vt:lpstr>
      <vt:lpstr>visNetwork</vt:lpstr>
      <vt:lpstr>Animal Family Networks </vt:lpstr>
      <vt:lpstr>Ediacaran Assemblage Networks</vt:lpstr>
      <vt:lpstr>Network Science Approach</vt:lpstr>
      <vt:lpstr>Libraries/Packages</vt:lpstr>
      <vt:lpstr>Data Structure</vt:lpstr>
      <vt:lpstr>Data Structures (contd.)</vt:lpstr>
      <vt:lpstr>What is encoded  vs What is seen</vt:lpstr>
      <vt:lpstr>Network Metrics</vt:lpstr>
      <vt:lpstr>Comparing Global Metrics</vt:lpstr>
      <vt:lpstr>Assortativity (Homophily) </vt:lpstr>
      <vt:lpstr>Community Detection</vt:lpstr>
      <vt:lpstr>Walktrap algorithm</vt:lpstr>
      <vt:lpstr>Example : Mineral Co-occurence</vt:lpstr>
      <vt:lpstr>Example : Evolving Networks</vt:lpstr>
      <vt:lpstr>Simple Examples</vt:lpstr>
      <vt:lpstr>Thank You</vt:lpstr>
      <vt:lpstr>Metrics: Local</vt:lpstr>
      <vt:lpstr>Metrics: Global</vt:lpstr>
      <vt:lpstr>Metrics: Global</vt:lpstr>
      <vt:lpstr>Metrics: Global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Insights from Knowledge Graphs</dc:title>
  <dc:creator>Prabhu, Anirudh Srivijaya</dc:creator>
  <cp:lastModifiedBy>Anirudh Prabhu</cp:lastModifiedBy>
  <cp:revision>22</cp:revision>
  <dcterms:created xsi:type="dcterms:W3CDTF">2020-01-06T13:19:00Z</dcterms:created>
  <dcterms:modified xsi:type="dcterms:W3CDTF">2020-02-26T01:02:30Z</dcterms:modified>
</cp:coreProperties>
</file>