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charts/chart1.xml" ContentType="application/vnd.openxmlformats-officedocument.drawingml.chart+xml"/>
  <Override PartName="/ppt/theme/themeOverride2.xml" ContentType="application/vnd.openxmlformats-officedocument.themeOverride+xml"/>
  <Override PartName="/ppt/notesSlides/notesSlide75.xml" ContentType="application/vnd.openxmlformats-officedocument.presentationml.notesSlide+xml"/>
  <Override PartName="/ppt/charts/chart2.xml" ContentType="application/vnd.openxmlformats-officedocument.drawingml.chart+xml"/>
  <Override PartName="/ppt/notesSlides/notesSlide76.xml" ContentType="application/vnd.openxmlformats-officedocument.presentationml.notesSlide+xml"/>
  <Override PartName="/ppt/charts/chart3.xml" ContentType="application/vnd.openxmlformats-officedocument.drawingml.chart+xml"/>
  <Override PartName="/ppt/notesSlides/notesSlide77.xml" ContentType="application/vnd.openxmlformats-officedocument.presentationml.notesSlide+xml"/>
  <Override PartName="/ppt/charts/chart4.xml" ContentType="application/vnd.openxmlformats-officedocument.drawingml.chart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charts/chart5.xml" ContentType="application/vnd.openxmlformats-officedocument.drawingml.chart+xml"/>
  <Override PartName="/ppt/notesSlides/notesSlide81.xml" ContentType="application/vnd.openxmlformats-officedocument.presentationml.notesSlide+xml"/>
  <Override PartName="/ppt/charts/chart6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60" r:id="rId1"/>
  </p:sldMasterIdLst>
  <p:notesMasterIdLst>
    <p:notesMasterId r:id="rId88"/>
  </p:notesMasterIdLst>
  <p:handoutMasterIdLst>
    <p:handoutMasterId r:id="rId89"/>
  </p:handoutMasterIdLst>
  <p:sldIdLst>
    <p:sldId id="256" r:id="rId2"/>
    <p:sldId id="433" r:id="rId3"/>
    <p:sldId id="445" r:id="rId4"/>
    <p:sldId id="414" r:id="rId5"/>
    <p:sldId id="419" r:id="rId6"/>
    <p:sldId id="260" r:id="rId7"/>
    <p:sldId id="337" r:id="rId8"/>
    <p:sldId id="343" r:id="rId9"/>
    <p:sldId id="329" r:id="rId10"/>
    <p:sldId id="330" r:id="rId11"/>
    <p:sldId id="446" r:id="rId12"/>
    <p:sldId id="261" r:id="rId13"/>
    <p:sldId id="447" r:id="rId14"/>
    <p:sldId id="345" r:id="rId15"/>
    <p:sldId id="348" r:id="rId16"/>
    <p:sldId id="349" r:id="rId17"/>
    <p:sldId id="448" r:id="rId18"/>
    <p:sldId id="449" r:id="rId19"/>
    <p:sldId id="406" r:id="rId20"/>
    <p:sldId id="333" r:id="rId21"/>
    <p:sldId id="262" r:id="rId22"/>
    <p:sldId id="269" r:id="rId23"/>
    <p:sldId id="453" r:id="rId24"/>
    <p:sldId id="452" r:id="rId25"/>
    <p:sldId id="450" r:id="rId26"/>
    <p:sldId id="455" r:id="rId27"/>
    <p:sldId id="454" r:id="rId28"/>
    <p:sldId id="415" r:id="rId29"/>
    <p:sldId id="416" r:id="rId30"/>
    <p:sldId id="323" r:id="rId31"/>
    <p:sldId id="429" r:id="rId32"/>
    <p:sldId id="396" r:id="rId33"/>
    <p:sldId id="377" r:id="rId34"/>
    <p:sldId id="423" r:id="rId35"/>
    <p:sldId id="424" r:id="rId36"/>
    <p:sldId id="430" r:id="rId37"/>
    <p:sldId id="387" r:id="rId38"/>
    <p:sldId id="397" r:id="rId39"/>
    <p:sldId id="388" r:id="rId40"/>
    <p:sldId id="331" r:id="rId41"/>
    <p:sldId id="391" r:id="rId42"/>
    <p:sldId id="392" r:id="rId43"/>
    <p:sldId id="390" r:id="rId44"/>
    <p:sldId id="332" r:id="rId45"/>
    <p:sldId id="456" r:id="rId46"/>
    <p:sldId id="457" r:id="rId47"/>
    <p:sldId id="464" r:id="rId48"/>
    <p:sldId id="458" r:id="rId49"/>
    <p:sldId id="459" r:id="rId50"/>
    <p:sldId id="460" r:id="rId51"/>
    <p:sldId id="432" r:id="rId52"/>
    <p:sldId id="469" r:id="rId53"/>
    <p:sldId id="461" r:id="rId54"/>
    <p:sldId id="402" r:id="rId55"/>
    <p:sldId id="268" r:id="rId56"/>
    <p:sldId id="393" r:id="rId57"/>
    <p:sldId id="312" r:id="rId58"/>
    <p:sldId id="463" r:id="rId59"/>
    <p:sldId id="371" r:id="rId60"/>
    <p:sldId id="462" r:id="rId61"/>
    <p:sldId id="368" r:id="rId62"/>
    <p:sldId id="369" r:id="rId63"/>
    <p:sldId id="357" r:id="rId64"/>
    <p:sldId id="365" r:id="rId65"/>
    <p:sldId id="363" r:id="rId66"/>
    <p:sldId id="364" r:id="rId67"/>
    <p:sldId id="366" r:id="rId68"/>
    <p:sldId id="367" r:id="rId69"/>
    <p:sldId id="465" r:id="rId70"/>
    <p:sldId id="466" r:id="rId71"/>
    <p:sldId id="467" r:id="rId72"/>
    <p:sldId id="370" r:id="rId73"/>
    <p:sldId id="468" r:id="rId74"/>
    <p:sldId id="372" r:id="rId75"/>
    <p:sldId id="373" r:id="rId76"/>
    <p:sldId id="362" r:id="rId77"/>
    <p:sldId id="302" r:id="rId78"/>
    <p:sldId id="303" r:id="rId79"/>
    <p:sldId id="304" r:id="rId80"/>
    <p:sldId id="305" r:id="rId81"/>
    <p:sldId id="306" r:id="rId82"/>
    <p:sldId id="309" r:id="rId83"/>
    <p:sldId id="314" r:id="rId84"/>
    <p:sldId id="315" r:id="rId85"/>
    <p:sldId id="316" r:id="rId86"/>
    <p:sldId id="389" r:id="rId87"/>
  </p:sldIdLst>
  <p:sldSz cx="9144000" cy="6858000" type="screen4x3"/>
  <p:notesSz cx="69850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A333"/>
    <a:srgbClr val="3823D5"/>
    <a:srgbClr val="9F94E0"/>
    <a:srgbClr val="000000"/>
    <a:srgbClr val="FDE4A5"/>
    <a:srgbClr val="A79DE3"/>
    <a:srgbClr val="8779D9"/>
    <a:srgbClr val="EA8000"/>
    <a:srgbClr val="FF9009"/>
    <a:srgbClr val="FEF5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493" autoAdjust="0"/>
    <p:restoredTop sz="81379" autoAdjust="0"/>
  </p:normalViewPr>
  <p:slideViewPr>
    <p:cSldViewPr snapToGrid="0" snapToObjects="1">
      <p:cViewPr varScale="1">
        <p:scale>
          <a:sx n="80" d="100"/>
          <a:sy n="80" d="100"/>
        </p:scale>
        <p:origin x="33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3912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handoutMaster" Target="handoutMasters/handout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elise:Dropbox:MetaNet:Analysis%20group%20files:CSDL:summary_data.xlsx" TargetMode="External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lise:Dropbox:MetaNet:Analysis%20group%20files:CSDL:summary_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lise:Dropbox:MetaNet:Analysis%20group%20files:CSDL:summary_data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lise:Dropbox:MetaNet:MetaNet%20Presentations%20and%20Writings:LSA:metaphor%20vs%20non-metaphor%20usage%20copy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elise:Dropbox:MetaNet:MetaNet%20Presentations%20and%20Writings:LSA:metaphor%20vs%20non-metaphor%20usage%20copy.xlsx" TargetMode="External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500"/>
            </a:pPr>
            <a:r>
              <a:rPr lang="en-US" sz="2600" dirty="0"/>
              <a:t>Frequency</a:t>
            </a:r>
            <a:r>
              <a:rPr lang="en-US" sz="2600" baseline="0" dirty="0"/>
              <a:t> of Major Source Families</a:t>
            </a:r>
            <a:endParaRPr lang="en-US" sz="2600" dirty="0"/>
          </a:p>
        </c:rich>
      </c:tx>
      <c:layout>
        <c:manualLayout>
          <c:xMode val="edge"/>
          <c:yMode val="edge"/>
          <c:x val="0.20672619047619001"/>
          <c:y val="2.0689653768011601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Sheet5!$B$5</c:f>
              <c:strCache>
                <c:ptCount val="1"/>
                <c:pt idx="0">
                  <c:v># Tokens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9846-1047-99CE-9B303057A80C}"/>
              </c:ext>
            </c:extLst>
          </c:dPt>
          <c:dPt>
            <c:idx val="1"/>
            <c:invertIfNegative val="0"/>
            <c:bubble3D val="0"/>
            <c:spPr>
              <a:solidFill>
                <a:srgbClr val="CC990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9846-1047-99CE-9B303057A80C}"/>
              </c:ext>
            </c:extLst>
          </c:dPt>
          <c:dPt>
            <c:idx val="2"/>
            <c:invertIfNegative val="0"/>
            <c:bubble3D val="0"/>
            <c:spPr>
              <a:solidFill>
                <a:srgbClr val="B64926">
                  <a:lumMod val="75000"/>
                </a:srgbClr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9846-1047-99CE-9B303057A80C}"/>
              </c:ext>
            </c:extLst>
          </c:dPt>
          <c:cat>
            <c:strRef>
              <c:f>Sheet5!$A$6:$A$8</c:f>
              <c:strCache>
                <c:ptCount val="3"/>
                <c:pt idx="0">
                  <c:v>Disease</c:v>
                </c:pt>
                <c:pt idx="1">
                  <c:v>Harm</c:v>
                </c:pt>
                <c:pt idx="2">
                  <c:v>Impediments to motion</c:v>
                </c:pt>
              </c:strCache>
            </c:strRef>
          </c:cat>
          <c:val>
            <c:numRef>
              <c:f>Sheet5!$B$6:$B$8</c:f>
              <c:numCache>
                <c:formatCode>General</c:formatCode>
                <c:ptCount val="3"/>
                <c:pt idx="0">
                  <c:v>151</c:v>
                </c:pt>
                <c:pt idx="1">
                  <c:v>112</c:v>
                </c:pt>
                <c:pt idx="2">
                  <c:v>142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46-1047-99CE-9B303057A8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6700864"/>
        <c:axId val="-2136697936"/>
      </c:barChart>
      <c:catAx>
        <c:axId val="-2136700864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136697936"/>
        <c:crosses val="autoZero"/>
        <c:auto val="1"/>
        <c:lblAlgn val="ctr"/>
        <c:lblOffset val="100"/>
        <c:noMultiLvlLbl val="0"/>
      </c:catAx>
      <c:valAx>
        <c:axId val="-2136697936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Frequency</a:t>
                </a:r>
              </a:p>
              <a:p>
                <a:pPr>
                  <a:defRPr sz="2000"/>
                </a:pPr>
                <a:endParaRPr lang="en-US" sz="20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13670086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Distributions of Constructions by Source</a:t>
            </a:r>
            <a:r>
              <a:rPr lang="en-US" sz="2000" baseline="0" dirty="0"/>
              <a:t> Family</a:t>
            </a:r>
          </a:p>
          <a:p>
            <a:pPr>
              <a:defRPr sz="2000"/>
            </a:pPr>
            <a:endParaRPr lang="en-US" sz="2000" dirty="0"/>
          </a:p>
        </c:rich>
      </c:tx>
      <c:layout>
        <c:manualLayout>
          <c:xMode val="edge"/>
          <c:yMode val="edge"/>
          <c:x val="0.12280174137753599"/>
          <c:y val="2.0297659132173899E-2"/>
        </c:manualLayout>
      </c:layout>
      <c:overlay val="0"/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Sheet6!$A$11</c:f>
              <c:strCache>
                <c:ptCount val="1"/>
                <c:pt idx="0">
                  <c:v>N of N</c:v>
                </c:pt>
              </c:strCache>
            </c:strRef>
          </c:tx>
          <c:spPr>
            <a:solidFill>
              <a:schemeClr val="accent6"/>
            </a:solidFill>
            <a:effectLst/>
          </c:spPr>
          <c:invertIfNegative val="0"/>
          <c:cat>
            <c:strRef>
              <c:f>Sheet6!$B$10:$D$10</c:f>
              <c:strCache>
                <c:ptCount val="3"/>
                <c:pt idx="0">
                  <c:v>Disease</c:v>
                </c:pt>
                <c:pt idx="1">
                  <c:v>Harm</c:v>
                </c:pt>
                <c:pt idx="2">
                  <c:v>Impediments to motion</c:v>
                </c:pt>
              </c:strCache>
            </c:strRef>
          </c:cat>
          <c:val>
            <c:numRef>
              <c:f>Sheet6!$B$11:$D$11</c:f>
              <c:numCache>
                <c:formatCode>General</c:formatCode>
                <c:ptCount val="3"/>
                <c:pt idx="0">
                  <c:v>52.980132450331133</c:v>
                </c:pt>
                <c:pt idx="1">
                  <c:v>40</c:v>
                </c:pt>
                <c:pt idx="2">
                  <c:v>22.535211267605639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D4-D54C-B11F-6F37BC5F598E}"/>
            </c:ext>
          </c:extLst>
        </c:ser>
        <c:ser>
          <c:idx val="1"/>
          <c:order val="1"/>
          <c:tx>
            <c:strRef>
              <c:f>Sheet6!$A$12</c:f>
              <c:strCache>
                <c:ptCount val="1"/>
                <c:pt idx="0">
                  <c:v>V-DO</c:v>
                </c:pt>
              </c:strCache>
            </c:strRef>
          </c:tx>
          <c:spPr>
            <a:effectLst/>
          </c:spPr>
          <c:invertIfNegative val="0"/>
          <c:cat>
            <c:strRef>
              <c:f>Sheet6!$B$10:$D$10</c:f>
              <c:strCache>
                <c:ptCount val="3"/>
                <c:pt idx="0">
                  <c:v>Disease</c:v>
                </c:pt>
                <c:pt idx="1">
                  <c:v>Harm</c:v>
                </c:pt>
                <c:pt idx="2">
                  <c:v>Impediments to motion</c:v>
                </c:pt>
              </c:strCache>
            </c:strRef>
          </c:cat>
          <c:val>
            <c:numRef>
              <c:f>Sheet6!$B$12:$D$12</c:f>
              <c:numCache>
                <c:formatCode>General</c:formatCode>
                <c:ptCount val="3"/>
                <c:pt idx="0">
                  <c:v>39.072847682119203</c:v>
                </c:pt>
                <c:pt idx="1">
                  <c:v>34.545454545454547</c:v>
                </c:pt>
                <c:pt idx="2">
                  <c:v>24.647887323943671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D4-D54C-B11F-6F37BC5F598E}"/>
            </c:ext>
          </c:extLst>
        </c:ser>
        <c:ser>
          <c:idx val="2"/>
          <c:order val="2"/>
          <c:tx>
            <c:strRef>
              <c:f>Sheet6!$A$13</c:f>
              <c:strCache>
                <c:ptCount val="1"/>
                <c:pt idx="0">
                  <c:v>N-N</c:v>
                </c:pt>
              </c:strCache>
            </c:strRef>
          </c:tx>
          <c:spPr>
            <a:solidFill>
              <a:schemeClr val="tx2"/>
            </a:solidFill>
            <a:effectLst/>
          </c:spPr>
          <c:invertIfNegative val="0"/>
          <c:cat>
            <c:strRef>
              <c:f>Sheet6!$B$10:$D$10</c:f>
              <c:strCache>
                <c:ptCount val="3"/>
                <c:pt idx="0">
                  <c:v>Disease</c:v>
                </c:pt>
                <c:pt idx="1">
                  <c:v>Harm</c:v>
                </c:pt>
                <c:pt idx="2">
                  <c:v>Impediments to motion</c:v>
                </c:pt>
              </c:strCache>
            </c:strRef>
          </c:cat>
          <c:val>
            <c:numRef>
              <c:f>Sheet6!$B$13:$D$13</c:f>
              <c:numCache>
                <c:formatCode>General</c:formatCode>
                <c:ptCount val="3"/>
                <c:pt idx="0">
                  <c:v>3.3112582781456941</c:v>
                </c:pt>
                <c:pt idx="1">
                  <c:v>13.63636363636363</c:v>
                </c:pt>
                <c:pt idx="2">
                  <c:v>45.774647887323923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D4-D54C-B11F-6F37BC5F598E}"/>
            </c:ext>
          </c:extLst>
        </c:ser>
        <c:ser>
          <c:idx val="3"/>
          <c:order val="3"/>
          <c:tx>
            <c:strRef>
              <c:f>Sheet6!$A$14</c:f>
              <c:strCache>
                <c:ptCount val="1"/>
                <c:pt idx="0">
                  <c:v>S-V</c:v>
                </c:pt>
              </c:strCache>
            </c:strRef>
          </c:tx>
          <c:spPr>
            <a:effectLst/>
          </c:spPr>
          <c:invertIfNegative val="0"/>
          <c:cat>
            <c:strRef>
              <c:f>Sheet6!$B$10:$D$10</c:f>
              <c:strCache>
                <c:ptCount val="3"/>
                <c:pt idx="0">
                  <c:v>Disease</c:v>
                </c:pt>
                <c:pt idx="1">
                  <c:v>Harm</c:v>
                </c:pt>
                <c:pt idx="2">
                  <c:v>Impediments to motion</c:v>
                </c:pt>
              </c:strCache>
            </c:strRef>
          </c:cat>
          <c:val>
            <c:numRef>
              <c:f>Sheet6!$B$14:$D$14</c:f>
              <c:numCache>
                <c:formatCode>General</c:formatCode>
                <c:ptCount val="3"/>
                <c:pt idx="0">
                  <c:v>4.6357615894039732</c:v>
                </c:pt>
                <c:pt idx="1">
                  <c:v>11.81818181818182</c:v>
                </c:pt>
                <c:pt idx="2">
                  <c:v>7.042253521126761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D4-D54C-B11F-6F37BC5F59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axId val="-2136791296"/>
        <c:axId val="-2136794352"/>
      </c:barChart>
      <c:catAx>
        <c:axId val="-21367912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136794352"/>
        <c:crosses val="autoZero"/>
        <c:auto val="1"/>
        <c:lblAlgn val="ctr"/>
        <c:lblOffset val="100"/>
        <c:noMultiLvlLbl val="0"/>
      </c:catAx>
      <c:valAx>
        <c:axId val="-2136794352"/>
        <c:scaling>
          <c:orientation val="minMax"/>
          <c:max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% of family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136791296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0"/>
    </mc:Choice>
    <mc:Fallback>
      <c:style val="20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Frequency of Frames in Disease Family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Sheet4!$B$8</c:f>
              <c:strCache>
                <c:ptCount val="1"/>
                <c:pt idx="0">
                  <c:v># Tokens</c:v>
                </c:pt>
              </c:strCache>
            </c:strRef>
          </c:tx>
          <c:spPr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1-29C3-5243-989C-3353E02A2F69}"/>
              </c:ext>
            </c:extLst>
          </c:dPt>
          <c:dPt>
            <c:idx val="2"/>
            <c:invertIfNegative val="0"/>
            <c:bubble3D val="0"/>
            <c:spPr>
              <a:solidFill>
                <a:schemeClr val="tx2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29C3-5243-989C-3353E02A2F69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5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29C3-5243-989C-3353E02A2F69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29C3-5243-989C-3353E02A2F69}"/>
              </c:ext>
            </c:extLst>
          </c:dPt>
          <c:cat>
            <c:strRef>
              <c:f>Sheet4!$A$9:$A$13</c:f>
              <c:strCache>
                <c:ptCount val="5"/>
                <c:pt idx="0">
                  <c:v>Treating a Physical Affliction</c:v>
                </c:pt>
                <c:pt idx="1">
                  <c:v>Physical Affliction</c:v>
                </c:pt>
                <c:pt idx="2">
                  <c:v>Disease</c:v>
                </c:pt>
                <c:pt idx="3">
                  <c:v>Health Treatment</c:v>
                </c:pt>
                <c:pt idx="4">
                  <c:v>Diagnosis of Affliction</c:v>
                </c:pt>
              </c:strCache>
            </c:strRef>
          </c:cat>
          <c:val>
            <c:numRef>
              <c:f>Sheet4!$B$9:$B$13</c:f>
              <c:numCache>
                <c:formatCode>General</c:formatCode>
                <c:ptCount val="5"/>
                <c:pt idx="0">
                  <c:v>98</c:v>
                </c:pt>
                <c:pt idx="1">
                  <c:v>38</c:v>
                </c:pt>
                <c:pt idx="2">
                  <c:v>8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C3-5243-989C-3353E02A2F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5765360"/>
        <c:axId val="-2135768224"/>
      </c:barChart>
      <c:catAx>
        <c:axId val="-21357653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135768224"/>
        <c:crosses val="autoZero"/>
        <c:auto val="1"/>
        <c:lblAlgn val="ctr"/>
        <c:lblOffset val="100"/>
        <c:noMultiLvlLbl val="0"/>
      </c:catAx>
      <c:valAx>
        <c:axId val="-21357682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21357653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Distribution of Constructions in Disease Family</a:t>
            </a:r>
            <a:r>
              <a:rPr lang="en-US" sz="2000" baseline="0" dirty="0"/>
              <a:t> </a:t>
            </a:r>
            <a:endParaRPr lang="en-US" sz="20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9.91536526684164E-2"/>
          <c:y val="0.129661205537832"/>
          <c:w val="0.76083404633707696"/>
          <c:h val="0.687007063948163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N of N</c:v>
                </c:pt>
              </c:strCache>
            </c:strRef>
          </c:tx>
          <c:spPr>
            <a:solidFill>
              <a:schemeClr val="accent6"/>
            </a:solidFill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Treating a Physical Affliction</c:v>
                </c:pt>
                <c:pt idx="1">
                  <c:v>Physical Affliction</c:v>
                </c:pt>
                <c:pt idx="2">
                  <c:v>Disease</c:v>
                </c:pt>
                <c:pt idx="3">
                  <c:v>Health Treatment</c:v>
                </c:pt>
                <c:pt idx="4">
                  <c:v>Diagnosis of Affliction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37</c:v>
                </c:pt>
                <c:pt idx="1">
                  <c:v>28</c:v>
                </c:pt>
                <c:pt idx="2">
                  <c:v>8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2A-0143-A1A7-66D3BC6829A9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V-DO</c:v>
                </c:pt>
              </c:strCache>
            </c:strRef>
          </c:tx>
          <c:spPr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Treating a Physical Affliction</c:v>
                </c:pt>
                <c:pt idx="1">
                  <c:v>Physical Affliction</c:v>
                </c:pt>
                <c:pt idx="2">
                  <c:v>Disease</c:v>
                </c:pt>
                <c:pt idx="3">
                  <c:v>Health Treatment</c:v>
                </c:pt>
                <c:pt idx="4">
                  <c:v>Diagnosis of Affliction</c:v>
                </c:pt>
              </c:strCache>
            </c:strRef>
          </c:cat>
          <c:val>
            <c:numRef>
              <c:f>Sheet1!$C$3:$C$7</c:f>
              <c:numCache>
                <c:formatCode>General</c:formatCode>
                <c:ptCount val="5"/>
                <c:pt idx="0">
                  <c:v>55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2A-0143-A1A7-66D3BC6829A9}"/>
            </c:ext>
          </c:extLst>
        </c:ser>
        <c:ser>
          <c:idx val="2"/>
          <c:order val="2"/>
          <c:tx>
            <c:strRef>
              <c:f>Sheet1!$D$2</c:f>
              <c:strCache>
                <c:ptCount val="1"/>
                <c:pt idx="0">
                  <c:v>S-V</c:v>
                </c:pt>
              </c:strCache>
            </c:strRef>
          </c:tx>
          <c:spPr>
            <a:solidFill>
              <a:schemeClr val="accent4"/>
            </a:solidFill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Treating a Physical Affliction</c:v>
                </c:pt>
                <c:pt idx="1">
                  <c:v>Physical Affliction</c:v>
                </c:pt>
                <c:pt idx="2">
                  <c:v>Disease</c:v>
                </c:pt>
                <c:pt idx="3">
                  <c:v>Health Treatment</c:v>
                </c:pt>
                <c:pt idx="4">
                  <c:v>Diagnosis of Affliction</c:v>
                </c:pt>
              </c:strCache>
            </c:strRef>
          </c:cat>
          <c:val>
            <c:numRef>
              <c:f>Sheet1!$D$3:$D$7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2A-0143-A1A7-66D3BC6829A9}"/>
            </c:ext>
          </c:extLst>
        </c:ser>
        <c:ser>
          <c:idx val="3"/>
          <c:order val="3"/>
          <c:tx>
            <c:strRef>
              <c:f>Sheet1!$E$2</c:f>
              <c:strCache>
                <c:ptCount val="1"/>
                <c:pt idx="0">
                  <c:v>N-N</c:v>
                </c:pt>
              </c:strCache>
            </c:strRef>
          </c:tx>
          <c:spPr>
            <a:solidFill>
              <a:schemeClr val="tx2"/>
            </a:solidFill>
            <a:effectLst/>
          </c:spPr>
          <c:invertIfNegative val="0"/>
          <c:cat>
            <c:strRef>
              <c:f>Sheet1!$A$3:$A$7</c:f>
              <c:strCache>
                <c:ptCount val="5"/>
                <c:pt idx="0">
                  <c:v>Treating a Physical Affliction</c:v>
                </c:pt>
                <c:pt idx="1">
                  <c:v>Physical Affliction</c:v>
                </c:pt>
                <c:pt idx="2">
                  <c:v>Disease</c:v>
                </c:pt>
                <c:pt idx="3">
                  <c:v>Health Treatment</c:v>
                </c:pt>
                <c:pt idx="4">
                  <c:v>Diagnosis of Affliction</c:v>
                </c:pt>
              </c:strCache>
            </c:strRef>
          </c:cat>
          <c:val>
            <c:numRef>
              <c:f>Sheet1!$E$3:$E$7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F2A-0143-A1A7-66D3BC6829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34136048"/>
        <c:axId val="-2134132960"/>
      </c:barChart>
      <c:catAx>
        <c:axId val="-21341360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500"/>
            </a:pPr>
            <a:endParaRPr lang="en-US"/>
          </a:p>
        </c:txPr>
        <c:crossAx val="-2134132960"/>
        <c:crosses val="autoZero"/>
        <c:auto val="1"/>
        <c:lblAlgn val="ctr"/>
        <c:lblOffset val="100"/>
        <c:noMultiLvlLbl val="0"/>
      </c:catAx>
      <c:valAx>
        <c:axId val="-2134132960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Frequency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-2134136048"/>
        <c:crosses val="autoZero"/>
        <c:crossBetween val="between"/>
      </c:valAx>
    </c:plotArea>
    <c:legend>
      <c:legendPos val="r"/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i="0" dirty="0">
                <a:solidFill>
                  <a:srgbClr val="000000"/>
                </a:solidFill>
              </a:rPr>
              <a:t>Relative frequency</a:t>
            </a:r>
            <a:r>
              <a:rPr lang="en-US" sz="2400" b="1" i="0" baseline="0" dirty="0">
                <a:solidFill>
                  <a:srgbClr val="000000"/>
                </a:solidFill>
              </a:rPr>
              <a:t> of syntactic patterns</a:t>
            </a:r>
            <a:endParaRPr lang="en-US" sz="2400" b="1" i="0" dirty="0">
              <a:solidFill>
                <a:srgbClr val="000000"/>
              </a:solidFill>
            </a:endParaRPr>
          </a:p>
        </c:rich>
      </c:tx>
      <c:layout>
        <c:manualLayout>
          <c:xMode val="edge"/>
          <c:yMode val="edge"/>
          <c:x val="0.21126510057352499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'july 30'!$L$27</c:f>
              <c:strCache>
                <c:ptCount val="1"/>
                <c:pt idx="0">
                  <c:v>Metaphoric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'july 30'!$K$28:$K$30</c:f>
              <c:strCache>
                <c:ptCount val="3"/>
                <c:pt idx="0">
                  <c:v>Nominal</c:v>
                </c:pt>
                <c:pt idx="1">
                  <c:v>Other</c:v>
                </c:pt>
                <c:pt idx="2">
                  <c:v>Verbal</c:v>
                </c:pt>
              </c:strCache>
            </c:strRef>
          </c:cat>
          <c:val>
            <c:numRef>
              <c:f>'july 30'!$L$28:$L$30</c:f>
              <c:numCache>
                <c:formatCode>General</c:formatCode>
                <c:ptCount val="3"/>
                <c:pt idx="0">
                  <c:v>0.33336639358895498</c:v>
                </c:pt>
                <c:pt idx="1">
                  <c:v>0.103802590601631</c:v>
                </c:pt>
                <c:pt idx="2">
                  <c:v>0.56283101580941397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08-C84F-820F-572BA7019841}"/>
            </c:ext>
          </c:extLst>
        </c:ser>
        <c:ser>
          <c:idx val="1"/>
          <c:order val="1"/>
          <c:tx>
            <c:strRef>
              <c:f>'july 30'!$M$27</c:f>
              <c:strCache>
                <c:ptCount val="1"/>
                <c:pt idx="0">
                  <c:v>Non-metaphoric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'july 30'!$K$28:$K$30</c:f>
              <c:strCache>
                <c:ptCount val="3"/>
                <c:pt idx="0">
                  <c:v>Nominal</c:v>
                </c:pt>
                <c:pt idx="1">
                  <c:v>Other</c:v>
                </c:pt>
                <c:pt idx="2">
                  <c:v>Verbal</c:v>
                </c:pt>
              </c:strCache>
            </c:strRef>
          </c:cat>
          <c:val>
            <c:numRef>
              <c:f>'july 30'!$M$28:$M$30</c:f>
              <c:numCache>
                <c:formatCode>General</c:formatCode>
                <c:ptCount val="3"/>
                <c:pt idx="0">
                  <c:v>0.28263164840966098</c:v>
                </c:pt>
                <c:pt idx="1">
                  <c:v>0.15266596278210401</c:v>
                </c:pt>
                <c:pt idx="2">
                  <c:v>0.56470238880823498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08-C84F-820F-572BA70198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2133210464"/>
        <c:axId val="-2133207200"/>
      </c:barChart>
      <c:catAx>
        <c:axId val="-213321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3207200"/>
        <c:crosses val="autoZero"/>
        <c:auto val="1"/>
        <c:lblAlgn val="ctr"/>
        <c:lblOffset val="100"/>
        <c:noMultiLvlLbl val="0"/>
      </c:catAx>
      <c:valAx>
        <c:axId val="-213320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2000"/>
                </a:pPr>
                <a:r>
                  <a:rPr lang="en-US" sz="2000" dirty="0"/>
                  <a:t>Relative frequency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13321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400"/>
            </a:pPr>
            <a:r>
              <a:rPr lang="en-US" sz="2400"/>
              <a:t>Relative frequency of syntactic patterns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8.2230971128608901E-2"/>
          <c:y val="6.4907649855333996E-2"/>
          <c:w val="0.917769028871391"/>
          <c:h val="0.85022745487266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'dec 11'!$B$1</c:f>
              <c:strCache>
                <c:ptCount val="1"/>
                <c:pt idx="0">
                  <c:v>Metaphoric</c:v>
                </c:pt>
              </c:strCache>
            </c:strRef>
          </c:tx>
          <c:spPr>
            <a:solidFill>
              <a:schemeClr val="accent3"/>
            </a:solidFill>
            <a:effectLst/>
          </c:spPr>
          <c:invertIfNegative val="0"/>
          <c:cat>
            <c:strRef>
              <c:f>'dec 11'!$A$2:$A$11</c:f>
              <c:strCache>
                <c:ptCount val="10"/>
                <c:pt idx="0">
                  <c:v>Noun-Noun</c:v>
                </c:pt>
                <c:pt idx="1">
                  <c:v>Noun Prep Noun</c:v>
                </c:pt>
                <c:pt idx="2">
                  <c:v>Noun of Noun</c:v>
                </c:pt>
                <c:pt idx="3">
                  <c:v>Noun's Noun</c:v>
                </c:pt>
                <c:pt idx="4">
                  <c:v>Adj Noun</c:v>
                </c:pt>
                <c:pt idx="5">
                  <c:v>Copula</c:v>
                </c:pt>
                <c:pt idx="6">
                  <c:v>Verb Prep Noun</c:v>
                </c:pt>
                <c:pt idx="7">
                  <c:v>Verb Obj</c:v>
                </c:pt>
                <c:pt idx="8">
                  <c:v>Subj Verb</c:v>
                </c:pt>
                <c:pt idx="9">
                  <c:v>Verb By Noun</c:v>
                </c:pt>
              </c:strCache>
            </c:strRef>
          </c:cat>
          <c:val>
            <c:numRef>
              <c:f>'dec 11'!$B$2:$B$11</c:f>
              <c:numCache>
                <c:formatCode>General</c:formatCode>
                <c:ptCount val="10"/>
                <c:pt idx="0">
                  <c:v>0.18152064000000001</c:v>
                </c:pt>
                <c:pt idx="1">
                  <c:v>0.10971376400000001</c:v>
                </c:pt>
                <c:pt idx="2">
                  <c:v>4.1834446999999997E-2</c:v>
                </c:pt>
                <c:pt idx="3">
                  <c:v>2.9754199999999998E-4</c:v>
                </c:pt>
                <c:pt idx="4">
                  <c:v>9.7276496000000004E-2</c:v>
                </c:pt>
                <c:pt idx="5">
                  <c:v>6.5260939999999996E-3</c:v>
                </c:pt>
                <c:pt idx="6">
                  <c:v>0.25727490924959801</c:v>
                </c:pt>
                <c:pt idx="7">
                  <c:v>0.249320612</c:v>
                </c:pt>
                <c:pt idx="8">
                  <c:v>4.3242813999999997E-2</c:v>
                </c:pt>
                <c:pt idx="9">
                  <c:v>1.29926804594053E-2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6-E84A-A3AA-F21AD00CA468}"/>
            </c:ext>
          </c:extLst>
        </c:ser>
        <c:ser>
          <c:idx val="1"/>
          <c:order val="1"/>
          <c:tx>
            <c:strRef>
              <c:f>'dec 11'!$C$1</c:f>
              <c:strCache>
                <c:ptCount val="1"/>
                <c:pt idx="0">
                  <c:v>Non-metaphoric</c:v>
                </c:pt>
              </c:strCache>
            </c:strRef>
          </c:tx>
          <c:spPr>
            <a:solidFill>
              <a:srgbClr val="505046"/>
            </a:solidFill>
            <a:effectLst/>
          </c:spPr>
          <c:invertIfNegative val="0"/>
          <c:cat>
            <c:strRef>
              <c:f>'dec 11'!$A$2:$A$11</c:f>
              <c:strCache>
                <c:ptCount val="10"/>
                <c:pt idx="0">
                  <c:v>Noun-Noun</c:v>
                </c:pt>
                <c:pt idx="1">
                  <c:v>Noun Prep Noun</c:v>
                </c:pt>
                <c:pt idx="2">
                  <c:v>Noun of Noun</c:v>
                </c:pt>
                <c:pt idx="3">
                  <c:v>Noun's Noun</c:v>
                </c:pt>
                <c:pt idx="4">
                  <c:v>Adj Noun</c:v>
                </c:pt>
                <c:pt idx="5">
                  <c:v>Copula</c:v>
                </c:pt>
                <c:pt idx="6">
                  <c:v>Verb Prep Noun</c:v>
                </c:pt>
                <c:pt idx="7">
                  <c:v>Verb Obj</c:v>
                </c:pt>
                <c:pt idx="8">
                  <c:v>Subj Verb</c:v>
                </c:pt>
                <c:pt idx="9">
                  <c:v>Verb By Noun</c:v>
                </c:pt>
              </c:strCache>
            </c:strRef>
          </c:cat>
          <c:val>
            <c:numRef>
              <c:f>'dec 11'!$C$2:$C$11</c:f>
              <c:numCache>
                <c:formatCode>General</c:formatCode>
                <c:ptCount val="10"/>
                <c:pt idx="0">
                  <c:v>5.6024812E-2</c:v>
                </c:pt>
                <c:pt idx="1">
                  <c:v>0.179061634</c:v>
                </c:pt>
                <c:pt idx="2">
                  <c:v>4.6654348999999998E-2</c:v>
                </c:pt>
                <c:pt idx="3">
                  <c:v>8.9085399999999995E-4</c:v>
                </c:pt>
                <c:pt idx="4">
                  <c:v>0.132473274</c:v>
                </c:pt>
                <c:pt idx="5">
                  <c:v>2.0192688E-2</c:v>
                </c:pt>
                <c:pt idx="6">
                  <c:v>8.4136201662927304E-2</c:v>
                </c:pt>
                <c:pt idx="7">
                  <c:v>0.38019664800000003</c:v>
                </c:pt>
                <c:pt idx="8">
                  <c:v>9.0999075999999998E-2</c:v>
                </c:pt>
                <c:pt idx="9">
                  <c:v>9.3704632440279809E-3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66-E84A-A3AA-F21AD00CA4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-2133174768"/>
        <c:axId val="-2133171824"/>
      </c:barChart>
      <c:catAx>
        <c:axId val="-21331747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300" baseline="0"/>
            </a:pPr>
            <a:endParaRPr lang="en-US"/>
          </a:p>
        </c:txPr>
        <c:crossAx val="-2133171824"/>
        <c:crosses val="autoZero"/>
        <c:auto val="1"/>
        <c:lblAlgn val="ctr"/>
        <c:lblOffset val="100"/>
        <c:noMultiLvlLbl val="0"/>
      </c:catAx>
      <c:valAx>
        <c:axId val="-213317182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b="0" dirty="0"/>
                  <a:t>Relative frequency</a:t>
                </a:r>
              </a:p>
            </c:rich>
          </c:tx>
          <c:layout>
            <c:manualLayout>
              <c:xMode val="edge"/>
              <c:yMode val="edge"/>
              <c:x val="0"/>
              <c:y val="0.3559814285540879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spPr>
          <a:ln w="6350">
            <a:noFill/>
          </a:ln>
        </c:spPr>
        <c:txPr>
          <a:bodyPr/>
          <a:lstStyle/>
          <a:p>
            <a:pPr>
              <a:defRPr sz="1500"/>
            </a:pPr>
            <a:endParaRPr lang="en-US"/>
          </a:p>
        </c:txPr>
        <c:crossAx val="-2133174768"/>
        <c:crosses val="autoZero"/>
        <c:crossBetween val="between"/>
      </c:valAx>
      <c:spPr>
        <a:noFill/>
        <a:ln w="25400">
          <a:noFill/>
        </a:ln>
      </c:spPr>
    </c:plotArea>
    <c:legend>
      <c:legendPos val="tr"/>
      <c:layout>
        <c:manualLayout>
          <c:xMode val="edge"/>
          <c:yMode val="edge"/>
          <c:x val="0.81609437882764602"/>
          <c:y val="0.114590338800807"/>
          <c:w val="0.18390562117235301"/>
          <c:h val="9.9010606955127894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F110A9-3496-DE42-9407-43268E454A7A}" type="doc">
      <dgm:prSet loTypeId="urn:microsoft.com/office/officeart/2005/8/layout/process1" loCatId="" qsTypeId="urn:microsoft.com/office/officeart/2005/8/quickstyle/simple4" qsCatId="simple" csTypeId="urn:microsoft.com/office/officeart/2005/8/colors/accent3_2" csCatId="accent3" phldr="1"/>
      <dgm:spPr/>
    </dgm:pt>
    <dgm:pt modelId="{8EC0F702-2CEA-8944-9539-2BFD2772BBC4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1. Term search</a:t>
          </a:r>
        </a:p>
      </dgm:t>
    </dgm:pt>
    <dgm:pt modelId="{0BF3D342-9F23-1049-A7DF-EE0E5981443A}" type="parTrans" cxnId="{1E97DDE3-9EB5-E044-ADB1-86A1A07EA897}">
      <dgm:prSet/>
      <dgm:spPr/>
      <dgm:t>
        <a:bodyPr/>
        <a:lstStyle/>
        <a:p>
          <a:endParaRPr lang="en-US"/>
        </a:p>
      </dgm:t>
    </dgm:pt>
    <dgm:pt modelId="{67C04331-A1A1-8A4E-A1C0-49E65D122C8A}" type="sibTrans" cxnId="{1E97DDE3-9EB5-E044-ADB1-86A1A07EA897}">
      <dgm:prSet/>
      <dgm:spPr/>
      <dgm:t>
        <a:bodyPr/>
        <a:lstStyle/>
        <a:p>
          <a:endParaRPr lang="en-US"/>
        </a:p>
      </dgm:t>
    </dgm:pt>
    <dgm:pt modelId="{6F00E1A2-B0F4-E14D-9CF2-725A00A6CA5F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2. Constructional pattern matching</a:t>
          </a:r>
        </a:p>
      </dgm:t>
    </dgm:pt>
    <dgm:pt modelId="{325B8834-684C-F443-8FA0-8AE26FA66049}" type="parTrans" cxnId="{F47865A7-ACAC-4445-AA18-215C7D1414D7}">
      <dgm:prSet/>
      <dgm:spPr/>
      <dgm:t>
        <a:bodyPr/>
        <a:lstStyle/>
        <a:p>
          <a:endParaRPr lang="en-US"/>
        </a:p>
      </dgm:t>
    </dgm:pt>
    <dgm:pt modelId="{BDB741F1-B2DC-804A-970F-E3E7C6754F12}" type="sibTrans" cxnId="{F47865A7-ACAC-4445-AA18-215C7D1414D7}">
      <dgm:prSet/>
      <dgm:spPr/>
      <dgm:t>
        <a:bodyPr/>
        <a:lstStyle/>
        <a:p>
          <a:endParaRPr lang="en-US"/>
        </a:p>
      </dgm:t>
    </dgm:pt>
    <dgm:pt modelId="{986735DC-BC69-3B47-B7DC-90D5465DE8DC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3. Metaphor likelihood estimation</a:t>
          </a:r>
        </a:p>
      </dgm:t>
    </dgm:pt>
    <dgm:pt modelId="{F735AC1F-D46C-F641-9C94-AA6F4CB4B07F}" type="parTrans" cxnId="{2926FAC0-34AD-3F43-9032-296B7687253B}">
      <dgm:prSet/>
      <dgm:spPr/>
      <dgm:t>
        <a:bodyPr/>
        <a:lstStyle/>
        <a:p>
          <a:endParaRPr lang="en-US"/>
        </a:p>
      </dgm:t>
    </dgm:pt>
    <dgm:pt modelId="{D2DADF77-F060-084B-B4E6-2E90B8E6D9FF}" type="sibTrans" cxnId="{2926FAC0-34AD-3F43-9032-296B7687253B}">
      <dgm:prSet/>
      <dgm:spPr/>
      <dgm:t>
        <a:bodyPr/>
        <a:lstStyle/>
        <a:p>
          <a:endParaRPr lang="en-US"/>
        </a:p>
      </dgm:t>
    </dgm:pt>
    <dgm:pt modelId="{8C54A912-8417-B941-A461-E10809312BDE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4. Linguistic metaphors</a:t>
          </a:r>
        </a:p>
      </dgm:t>
    </dgm:pt>
    <dgm:pt modelId="{30A50A76-E8DB-3147-A023-9A38FCF634D1}" type="parTrans" cxnId="{BB6B514D-90E0-F64E-9FC6-32CBFA088A73}">
      <dgm:prSet/>
      <dgm:spPr/>
      <dgm:t>
        <a:bodyPr/>
        <a:lstStyle/>
        <a:p>
          <a:endParaRPr lang="en-US"/>
        </a:p>
      </dgm:t>
    </dgm:pt>
    <dgm:pt modelId="{19A323F1-F558-B846-B62D-0D735C5A171C}" type="sibTrans" cxnId="{BB6B514D-90E0-F64E-9FC6-32CBFA088A73}">
      <dgm:prSet/>
      <dgm:spPr/>
      <dgm:t>
        <a:bodyPr/>
        <a:lstStyle/>
        <a:p>
          <a:endParaRPr lang="en-US"/>
        </a:p>
      </dgm:t>
    </dgm:pt>
    <dgm:pt modelId="{60D67794-1FFC-614B-BB81-8F87D64158EC}" type="pres">
      <dgm:prSet presAssocID="{0BF110A9-3496-DE42-9407-43268E454A7A}" presName="Name0" presStyleCnt="0">
        <dgm:presLayoutVars>
          <dgm:dir/>
          <dgm:resizeHandles val="exact"/>
        </dgm:presLayoutVars>
      </dgm:prSet>
      <dgm:spPr/>
    </dgm:pt>
    <dgm:pt modelId="{11B25D2A-108B-B649-9565-2E7D6374A678}" type="pres">
      <dgm:prSet presAssocID="{8EC0F702-2CEA-8944-9539-2BFD2772BBC4}" presName="node" presStyleLbl="node1" presStyleIdx="0" presStyleCnt="4">
        <dgm:presLayoutVars>
          <dgm:bulletEnabled val="1"/>
        </dgm:presLayoutVars>
      </dgm:prSet>
      <dgm:spPr/>
    </dgm:pt>
    <dgm:pt modelId="{B5078046-F708-4345-BCBB-12FA3F3D2A08}" type="pres">
      <dgm:prSet presAssocID="{67C04331-A1A1-8A4E-A1C0-49E65D122C8A}" presName="sibTrans" presStyleLbl="sibTrans2D1" presStyleIdx="0" presStyleCnt="3"/>
      <dgm:spPr/>
    </dgm:pt>
    <dgm:pt modelId="{923D0322-64BE-F14A-BA8D-FA372E1B83BF}" type="pres">
      <dgm:prSet presAssocID="{67C04331-A1A1-8A4E-A1C0-49E65D122C8A}" presName="connectorText" presStyleLbl="sibTrans2D1" presStyleIdx="0" presStyleCnt="3"/>
      <dgm:spPr/>
    </dgm:pt>
    <dgm:pt modelId="{80A356FF-8557-314E-BA96-D40BC3ECC5A2}" type="pres">
      <dgm:prSet presAssocID="{6F00E1A2-B0F4-E14D-9CF2-725A00A6CA5F}" presName="node" presStyleLbl="node1" presStyleIdx="1" presStyleCnt="4">
        <dgm:presLayoutVars>
          <dgm:bulletEnabled val="1"/>
        </dgm:presLayoutVars>
      </dgm:prSet>
      <dgm:spPr/>
    </dgm:pt>
    <dgm:pt modelId="{DA4DCE9B-E9B6-5740-8E99-0F84D1CA3729}" type="pres">
      <dgm:prSet presAssocID="{BDB741F1-B2DC-804A-970F-E3E7C6754F12}" presName="sibTrans" presStyleLbl="sibTrans2D1" presStyleIdx="1" presStyleCnt="3"/>
      <dgm:spPr/>
    </dgm:pt>
    <dgm:pt modelId="{7BBBF3EA-79CC-7F4A-A3F3-9FCFD95E4EEC}" type="pres">
      <dgm:prSet presAssocID="{BDB741F1-B2DC-804A-970F-E3E7C6754F12}" presName="connectorText" presStyleLbl="sibTrans2D1" presStyleIdx="1" presStyleCnt="3"/>
      <dgm:spPr/>
    </dgm:pt>
    <dgm:pt modelId="{3A2BC366-330C-714D-A54F-8FF4BE52D11E}" type="pres">
      <dgm:prSet presAssocID="{986735DC-BC69-3B47-B7DC-90D5465DE8DC}" presName="node" presStyleLbl="node1" presStyleIdx="2" presStyleCnt="4">
        <dgm:presLayoutVars>
          <dgm:bulletEnabled val="1"/>
        </dgm:presLayoutVars>
      </dgm:prSet>
      <dgm:spPr/>
    </dgm:pt>
    <dgm:pt modelId="{C6761BCD-D938-F049-8500-845E9D53F02E}" type="pres">
      <dgm:prSet presAssocID="{D2DADF77-F060-084B-B4E6-2E90B8E6D9FF}" presName="sibTrans" presStyleLbl="sibTrans2D1" presStyleIdx="2" presStyleCnt="3"/>
      <dgm:spPr/>
    </dgm:pt>
    <dgm:pt modelId="{58CF8FAD-5034-A74F-BFD3-6FD368C620A9}" type="pres">
      <dgm:prSet presAssocID="{D2DADF77-F060-084B-B4E6-2E90B8E6D9FF}" presName="connectorText" presStyleLbl="sibTrans2D1" presStyleIdx="2" presStyleCnt="3"/>
      <dgm:spPr/>
    </dgm:pt>
    <dgm:pt modelId="{C5D2C56D-693C-4249-BF29-461071B18FD3}" type="pres">
      <dgm:prSet presAssocID="{8C54A912-8417-B941-A461-E10809312BDE}" presName="node" presStyleLbl="node1" presStyleIdx="3" presStyleCnt="4">
        <dgm:presLayoutVars>
          <dgm:bulletEnabled val="1"/>
        </dgm:presLayoutVars>
      </dgm:prSet>
      <dgm:spPr/>
    </dgm:pt>
  </dgm:ptLst>
  <dgm:cxnLst>
    <dgm:cxn modelId="{7220B303-4226-4460-90AA-9E8094D449AA}" type="presOf" srcId="{BDB741F1-B2DC-804A-970F-E3E7C6754F12}" destId="{7BBBF3EA-79CC-7F4A-A3F3-9FCFD95E4EEC}" srcOrd="1" destOrd="0" presId="urn:microsoft.com/office/officeart/2005/8/layout/process1"/>
    <dgm:cxn modelId="{C5B3490C-223F-48BC-8743-AB706B45620D}" type="presOf" srcId="{0BF110A9-3496-DE42-9407-43268E454A7A}" destId="{60D67794-1FFC-614B-BB81-8F87D64158EC}" srcOrd="0" destOrd="0" presId="urn:microsoft.com/office/officeart/2005/8/layout/process1"/>
    <dgm:cxn modelId="{AF9D7D31-EB11-4A72-B22D-85300924109B}" type="presOf" srcId="{BDB741F1-B2DC-804A-970F-E3E7C6754F12}" destId="{DA4DCE9B-E9B6-5740-8E99-0F84D1CA3729}" srcOrd="0" destOrd="0" presId="urn:microsoft.com/office/officeart/2005/8/layout/process1"/>
    <dgm:cxn modelId="{3F59B531-EECB-46C2-A67B-7D3452CB2BE7}" type="presOf" srcId="{8C54A912-8417-B941-A461-E10809312BDE}" destId="{C5D2C56D-693C-4249-BF29-461071B18FD3}" srcOrd="0" destOrd="0" presId="urn:microsoft.com/office/officeart/2005/8/layout/process1"/>
    <dgm:cxn modelId="{7FA0FF34-F867-4CD0-BBCB-EC6D1051FB75}" type="presOf" srcId="{D2DADF77-F060-084B-B4E6-2E90B8E6D9FF}" destId="{C6761BCD-D938-F049-8500-845E9D53F02E}" srcOrd="0" destOrd="0" presId="urn:microsoft.com/office/officeart/2005/8/layout/process1"/>
    <dgm:cxn modelId="{E49FCF49-3054-42AC-AB4B-02E646641084}" type="presOf" srcId="{67C04331-A1A1-8A4E-A1C0-49E65D122C8A}" destId="{923D0322-64BE-F14A-BA8D-FA372E1B83BF}" srcOrd="1" destOrd="0" presId="urn:microsoft.com/office/officeart/2005/8/layout/process1"/>
    <dgm:cxn modelId="{BB6B514D-90E0-F64E-9FC6-32CBFA088A73}" srcId="{0BF110A9-3496-DE42-9407-43268E454A7A}" destId="{8C54A912-8417-B941-A461-E10809312BDE}" srcOrd="3" destOrd="0" parTransId="{30A50A76-E8DB-3147-A023-9A38FCF634D1}" sibTransId="{19A323F1-F558-B846-B62D-0D735C5A171C}"/>
    <dgm:cxn modelId="{2095B96C-8306-42B0-AE90-11AF614619A9}" type="presOf" srcId="{8EC0F702-2CEA-8944-9539-2BFD2772BBC4}" destId="{11B25D2A-108B-B649-9565-2E7D6374A678}" srcOrd="0" destOrd="0" presId="urn:microsoft.com/office/officeart/2005/8/layout/process1"/>
    <dgm:cxn modelId="{F47865A7-ACAC-4445-AA18-215C7D1414D7}" srcId="{0BF110A9-3496-DE42-9407-43268E454A7A}" destId="{6F00E1A2-B0F4-E14D-9CF2-725A00A6CA5F}" srcOrd="1" destOrd="0" parTransId="{325B8834-684C-F443-8FA0-8AE26FA66049}" sibTransId="{BDB741F1-B2DC-804A-970F-E3E7C6754F12}"/>
    <dgm:cxn modelId="{CBA429B1-0950-4E58-9252-567E808AB4B9}" type="presOf" srcId="{67C04331-A1A1-8A4E-A1C0-49E65D122C8A}" destId="{B5078046-F708-4345-BCBB-12FA3F3D2A08}" srcOrd="0" destOrd="0" presId="urn:microsoft.com/office/officeart/2005/8/layout/process1"/>
    <dgm:cxn modelId="{3A60E4B7-7969-4394-B03D-66B44D06D579}" type="presOf" srcId="{D2DADF77-F060-084B-B4E6-2E90B8E6D9FF}" destId="{58CF8FAD-5034-A74F-BFD3-6FD368C620A9}" srcOrd="1" destOrd="0" presId="urn:microsoft.com/office/officeart/2005/8/layout/process1"/>
    <dgm:cxn modelId="{2926FAC0-34AD-3F43-9032-296B7687253B}" srcId="{0BF110A9-3496-DE42-9407-43268E454A7A}" destId="{986735DC-BC69-3B47-B7DC-90D5465DE8DC}" srcOrd="2" destOrd="0" parTransId="{F735AC1F-D46C-F641-9C94-AA6F4CB4B07F}" sibTransId="{D2DADF77-F060-084B-B4E6-2E90B8E6D9FF}"/>
    <dgm:cxn modelId="{61EFD5C3-A2DC-4069-BB4C-CA0991A418FA}" type="presOf" srcId="{986735DC-BC69-3B47-B7DC-90D5465DE8DC}" destId="{3A2BC366-330C-714D-A54F-8FF4BE52D11E}" srcOrd="0" destOrd="0" presId="urn:microsoft.com/office/officeart/2005/8/layout/process1"/>
    <dgm:cxn modelId="{1E97DDE3-9EB5-E044-ADB1-86A1A07EA897}" srcId="{0BF110A9-3496-DE42-9407-43268E454A7A}" destId="{8EC0F702-2CEA-8944-9539-2BFD2772BBC4}" srcOrd="0" destOrd="0" parTransId="{0BF3D342-9F23-1049-A7DF-EE0E5981443A}" sibTransId="{67C04331-A1A1-8A4E-A1C0-49E65D122C8A}"/>
    <dgm:cxn modelId="{6B02FFF9-10FC-4AE1-90F4-6C6A13DC2454}" type="presOf" srcId="{6F00E1A2-B0F4-E14D-9CF2-725A00A6CA5F}" destId="{80A356FF-8557-314E-BA96-D40BC3ECC5A2}" srcOrd="0" destOrd="0" presId="urn:microsoft.com/office/officeart/2005/8/layout/process1"/>
    <dgm:cxn modelId="{E85B34BD-D0A2-4D6E-ACBE-F42048364A52}" type="presParOf" srcId="{60D67794-1FFC-614B-BB81-8F87D64158EC}" destId="{11B25D2A-108B-B649-9565-2E7D6374A678}" srcOrd="0" destOrd="0" presId="urn:microsoft.com/office/officeart/2005/8/layout/process1"/>
    <dgm:cxn modelId="{0E55661A-FC6C-42EF-9FF0-D0F30C477B77}" type="presParOf" srcId="{60D67794-1FFC-614B-BB81-8F87D64158EC}" destId="{B5078046-F708-4345-BCBB-12FA3F3D2A08}" srcOrd="1" destOrd="0" presId="urn:microsoft.com/office/officeart/2005/8/layout/process1"/>
    <dgm:cxn modelId="{96552985-45A5-4FF1-A9F8-F73D71F9CD5F}" type="presParOf" srcId="{B5078046-F708-4345-BCBB-12FA3F3D2A08}" destId="{923D0322-64BE-F14A-BA8D-FA372E1B83BF}" srcOrd="0" destOrd="0" presId="urn:microsoft.com/office/officeart/2005/8/layout/process1"/>
    <dgm:cxn modelId="{3939AD7C-7517-44BC-B921-6FD8E043C69E}" type="presParOf" srcId="{60D67794-1FFC-614B-BB81-8F87D64158EC}" destId="{80A356FF-8557-314E-BA96-D40BC3ECC5A2}" srcOrd="2" destOrd="0" presId="urn:microsoft.com/office/officeart/2005/8/layout/process1"/>
    <dgm:cxn modelId="{54738B7C-6CAA-4AEF-AAB6-DA1B6060C254}" type="presParOf" srcId="{60D67794-1FFC-614B-BB81-8F87D64158EC}" destId="{DA4DCE9B-E9B6-5740-8E99-0F84D1CA3729}" srcOrd="3" destOrd="0" presId="urn:microsoft.com/office/officeart/2005/8/layout/process1"/>
    <dgm:cxn modelId="{928D3446-1DAE-4035-B870-32F892F540D8}" type="presParOf" srcId="{DA4DCE9B-E9B6-5740-8E99-0F84D1CA3729}" destId="{7BBBF3EA-79CC-7F4A-A3F3-9FCFD95E4EEC}" srcOrd="0" destOrd="0" presId="urn:microsoft.com/office/officeart/2005/8/layout/process1"/>
    <dgm:cxn modelId="{6E527272-9A7B-4159-B164-5A69E05E7621}" type="presParOf" srcId="{60D67794-1FFC-614B-BB81-8F87D64158EC}" destId="{3A2BC366-330C-714D-A54F-8FF4BE52D11E}" srcOrd="4" destOrd="0" presId="urn:microsoft.com/office/officeart/2005/8/layout/process1"/>
    <dgm:cxn modelId="{A88B1DA0-6239-4767-AD97-C60643554B96}" type="presParOf" srcId="{60D67794-1FFC-614B-BB81-8F87D64158EC}" destId="{C6761BCD-D938-F049-8500-845E9D53F02E}" srcOrd="5" destOrd="0" presId="urn:microsoft.com/office/officeart/2005/8/layout/process1"/>
    <dgm:cxn modelId="{AA22A688-7669-4548-A28B-6C8197BA9AB4}" type="presParOf" srcId="{C6761BCD-D938-F049-8500-845E9D53F02E}" destId="{58CF8FAD-5034-A74F-BFD3-6FD368C620A9}" srcOrd="0" destOrd="0" presId="urn:microsoft.com/office/officeart/2005/8/layout/process1"/>
    <dgm:cxn modelId="{8FAABB7B-6FE2-437B-8F35-175589E9454F}" type="presParOf" srcId="{60D67794-1FFC-614B-BB81-8F87D64158EC}" destId="{C5D2C56D-693C-4249-BF29-461071B18FD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BF110A9-3496-DE42-9407-43268E454A7A}" type="doc">
      <dgm:prSet loTypeId="urn:microsoft.com/office/officeart/2005/8/layout/process1" loCatId="" qsTypeId="urn:microsoft.com/office/officeart/2005/8/quickstyle/simple4" qsCatId="simple" csTypeId="urn:microsoft.com/office/officeart/2005/8/colors/accent3_2" csCatId="accent3" phldr="1"/>
      <dgm:spPr/>
    </dgm:pt>
    <dgm:pt modelId="{8EC0F702-2CEA-8944-9539-2BFD2772BBC4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1. Term search</a:t>
          </a:r>
        </a:p>
      </dgm:t>
    </dgm:pt>
    <dgm:pt modelId="{0BF3D342-9F23-1049-A7DF-EE0E5981443A}" type="parTrans" cxnId="{1E97DDE3-9EB5-E044-ADB1-86A1A07EA897}">
      <dgm:prSet/>
      <dgm:spPr/>
      <dgm:t>
        <a:bodyPr/>
        <a:lstStyle/>
        <a:p>
          <a:endParaRPr lang="en-US"/>
        </a:p>
      </dgm:t>
    </dgm:pt>
    <dgm:pt modelId="{67C04331-A1A1-8A4E-A1C0-49E65D122C8A}" type="sibTrans" cxnId="{1E97DDE3-9EB5-E044-ADB1-86A1A07EA897}">
      <dgm:prSet/>
      <dgm:spPr/>
      <dgm:t>
        <a:bodyPr/>
        <a:lstStyle/>
        <a:p>
          <a:endParaRPr lang="en-US"/>
        </a:p>
      </dgm:t>
    </dgm:pt>
    <dgm:pt modelId="{6F00E1A2-B0F4-E14D-9CF2-725A00A6CA5F}">
      <dgm:prSet phldrT="[Text]"/>
      <dgm:spPr>
        <a:solidFill>
          <a:schemeClr val="accent3"/>
        </a:solidFill>
      </dgm:spPr>
      <dgm:t>
        <a:bodyPr/>
        <a:lstStyle/>
        <a:p>
          <a:r>
            <a:rPr lang="en-US" dirty="0"/>
            <a:t>2. Constructional pattern matching</a:t>
          </a:r>
        </a:p>
      </dgm:t>
    </dgm:pt>
    <dgm:pt modelId="{325B8834-684C-F443-8FA0-8AE26FA66049}" type="parTrans" cxnId="{F47865A7-ACAC-4445-AA18-215C7D1414D7}">
      <dgm:prSet/>
      <dgm:spPr/>
      <dgm:t>
        <a:bodyPr/>
        <a:lstStyle/>
        <a:p>
          <a:endParaRPr lang="en-US"/>
        </a:p>
      </dgm:t>
    </dgm:pt>
    <dgm:pt modelId="{BDB741F1-B2DC-804A-970F-E3E7C6754F12}" type="sibTrans" cxnId="{F47865A7-ACAC-4445-AA18-215C7D1414D7}">
      <dgm:prSet/>
      <dgm:spPr/>
      <dgm:t>
        <a:bodyPr/>
        <a:lstStyle/>
        <a:p>
          <a:endParaRPr lang="en-US"/>
        </a:p>
      </dgm:t>
    </dgm:pt>
    <dgm:pt modelId="{986735DC-BC69-3B47-B7DC-90D5465DE8DC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3. Metaphor likelihood estimation</a:t>
          </a:r>
        </a:p>
      </dgm:t>
    </dgm:pt>
    <dgm:pt modelId="{F735AC1F-D46C-F641-9C94-AA6F4CB4B07F}" type="parTrans" cxnId="{2926FAC0-34AD-3F43-9032-296B7687253B}">
      <dgm:prSet/>
      <dgm:spPr/>
      <dgm:t>
        <a:bodyPr/>
        <a:lstStyle/>
        <a:p>
          <a:endParaRPr lang="en-US"/>
        </a:p>
      </dgm:t>
    </dgm:pt>
    <dgm:pt modelId="{D2DADF77-F060-084B-B4E6-2E90B8E6D9FF}" type="sibTrans" cxnId="{2926FAC0-34AD-3F43-9032-296B7687253B}">
      <dgm:prSet/>
      <dgm:spPr/>
      <dgm:t>
        <a:bodyPr/>
        <a:lstStyle/>
        <a:p>
          <a:endParaRPr lang="en-US"/>
        </a:p>
      </dgm:t>
    </dgm:pt>
    <dgm:pt modelId="{8C54A912-8417-B941-A461-E10809312BDE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4. Linguistic metaphors</a:t>
          </a:r>
        </a:p>
      </dgm:t>
    </dgm:pt>
    <dgm:pt modelId="{30A50A76-E8DB-3147-A023-9A38FCF634D1}" type="parTrans" cxnId="{BB6B514D-90E0-F64E-9FC6-32CBFA088A73}">
      <dgm:prSet/>
      <dgm:spPr/>
      <dgm:t>
        <a:bodyPr/>
        <a:lstStyle/>
        <a:p>
          <a:endParaRPr lang="en-US"/>
        </a:p>
      </dgm:t>
    </dgm:pt>
    <dgm:pt modelId="{19A323F1-F558-B846-B62D-0D735C5A171C}" type="sibTrans" cxnId="{BB6B514D-90E0-F64E-9FC6-32CBFA088A73}">
      <dgm:prSet/>
      <dgm:spPr/>
      <dgm:t>
        <a:bodyPr/>
        <a:lstStyle/>
        <a:p>
          <a:endParaRPr lang="en-US"/>
        </a:p>
      </dgm:t>
    </dgm:pt>
    <dgm:pt modelId="{60D67794-1FFC-614B-BB81-8F87D64158EC}" type="pres">
      <dgm:prSet presAssocID="{0BF110A9-3496-DE42-9407-43268E454A7A}" presName="Name0" presStyleCnt="0">
        <dgm:presLayoutVars>
          <dgm:dir/>
          <dgm:resizeHandles val="exact"/>
        </dgm:presLayoutVars>
      </dgm:prSet>
      <dgm:spPr/>
    </dgm:pt>
    <dgm:pt modelId="{11B25D2A-108B-B649-9565-2E7D6374A678}" type="pres">
      <dgm:prSet presAssocID="{8EC0F702-2CEA-8944-9539-2BFD2772BBC4}" presName="node" presStyleLbl="node1" presStyleIdx="0" presStyleCnt="4">
        <dgm:presLayoutVars>
          <dgm:bulletEnabled val="1"/>
        </dgm:presLayoutVars>
      </dgm:prSet>
      <dgm:spPr/>
    </dgm:pt>
    <dgm:pt modelId="{B5078046-F708-4345-BCBB-12FA3F3D2A08}" type="pres">
      <dgm:prSet presAssocID="{67C04331-A1A1-8A4E-A1C0-49E65D122C8A}" presName="sibTrans" presStyleLbl="sibTrans2D1" presStyleIdx="0" presStyleCnt="3"/>
      <dgm:spPr/>
    </dgm:pt>
    <dgm:pt modelId="{923D0322-64BE-F14A-BA8D-FA372E1B83BF}" type="pres">
      <dgm:prSet presAssocID="{67C04331-A1A1-8A4E-A1C0-49E65D122C8A}" presName="connectorText" presStyleLbl="sibTrans2D1" presStyleIdx="0" presStyleCnt="3"/>
      <dgm:spPr/>
    </dgm:pt>
    <dgm:pt modelId="{80A356FF-8557-314E-BA96-D40BC3ECC5A2}" type="pres">
      <dgm:prSet presAssocID="{6F00E1A2-B0F4-E14D-9CF2-725A00A6CA5F}" presName="node" presStyleLbl="node1" presStyleIdx="1" presStyleCnt="4">
        <dgm:presLayoutVars>
          <dgm:bulletEnabled val="1"/>
        </dgm:presLayoutVars>
      </dgm:prSet>
      <dgm:spPr/>
    </dgm:pt>
    <dgm:pt modelId="{DA4DCE9B-E9B6-5740-8E99-0F84D1CA3729}" type="pres">
      <dgm:prSet presAssocID="{BDB741F1-B2DC-804A-970F-E3E7C6754F12}" presName="sibTrans" presStyleLbl="sibTrans2D1" presStyleIdx="1" presStyleCnt="3"/>
      <dgm:spPr/>
    </dgm:pt>
    <dgm:pt modelId="{7BBBF3EA-79CC-7F4A-A3F3-9FCFD95E4EEC}" type="pres">
      <dgm:prSet presAssocID="{BDB741F1-B2DC-804A-970F-E3E7C6754F12}" presName="connectorText" presStyleLbl="sibTrans2D1" presStyleIdx="1" presStyleCnt="3"/>
      <dgm:spPr/>
    </dgm:pt>
    <dgm:pt modelId="{3A2BC366-330C-714D-A54F-8FF4BE52D11E}" type="pres">
      <dgm:prSet presAssocID="{986735DC-BC69-3B47-B7DC-90D5465DE8DC}" presName="node" presStyleLbl="node1" presStyleIdx="2" presStyleCnt="4">
        <dgm:presLayoutVars>
          <dgm:bulletEnabled val="1"/>
        </dgm:presLayoutVars>
      </dgm:prSet>
      <dgm:spPr/>
    </dgm:pt>
    <dgm:pt modelId="{C6761BCD-D938-F049-8500-845E9D53F02E}" type="pres">
      <dgm:prSet presAssocID="{D2DADF77-F060-084B-B4E6-2E90B8E6D9FF}" presName="sibTrans" presStyleLbl="sibTrans2D1" presStyleIdx="2" presStyleCnt="3"/>
      <dgm:spPr/>
    </dgm:pt>
    <dgm:pt modelId="{58CF8FAD-5034-A74F-BFD3-6FD368C620A9}" type="pres">
      <dgm:prSet presAssocID="{D2DADF77-F060-084B-B4E6-2E90B8E6D9FF}" presName="connectorText" presStyleLbl="sibTrans2D1" presStyleIdx="2" presStyleCnt="3"/>
      <dgm:spPr/>
    </dgm:pt>
    <dgm:pt modelId="{C5D2C56D-693C-4249-BF29-461071B18FD3}" type="pres">
      <dgm:prSet presAssocID="{8C54A912-8417-B941-A461-E10809312BDE}" presName="node" presStyleLbl="node1" presStyleIdx="3" presStyleCnt="4">
        <dgm:presLayoutVars>
          <dgm:bulletEnabled val="1"/>
        </dgm:presLayoutVars>
      </dgm:prSet>
      <dgm:spPr/>
    </dgm:pt>
  </dgm:ptLst>
  <dgm:cxnLst>
    <dgm:cxn modelId="{4863A10D-3982-4709-B1C0-E4351BA9D72E}" type="presOf" srcId="{D2DADF77-F060-084B-B4E6-2E90B8E6D9FF}" destId="{C6761BCD-D938-F049-8500-845E9D53F02E}" srcOrd="0" destOrd="0" presId="urn:microsoft.com/office/officeart/2005/8/layout/process1"/>
    <dgm:cxn modelId="{E74CEB10-EF47-41A0-99EC-4E14DC4F17C3}" type="presOf" srcId="{D2DADF77-F060-084B-B4E6-2E90B8E6D9FF}" destId="{58CF8FAD-5034-A74F-BFD3-6FD368C620A9}" srcOrd="1" destOrd="0" presId="urn:microsoft.com/office/officeart/2005/8/layout/process1"/>
    <dgm:cxn modelId="{2DDE6129-1611-4A13-9A4A-8D8917B6CD18}" type="presOf" srcId="{8C54A912-8417-B941-A461-E10809312BDE}" destId="{C5D2C56D-693C-4249-BF29-461071B18FD3}" srcOrd="0" destOrd="0" presId="urn:microsoft.com/office/officeart/2005/8/layout/process1"/>
    <dgm:cxn modelId="{466E092A-6372-4965-B22E-6104CA172B91}" type="presOf" srcId="{6F00E1A2-B0F4-E14D-9CF2-725A00A6CA5F}" destId="{80A356FF-8557-314E-BA96-D40BC3ECC5A2}" srcOrd="0" destOrd="0" presId="urn:microsoft.com/office/officeart/2005/8/layout/process1"/>
    <dgm:cxn modelId="{9E2FFA3F-6947-4537-ACB8-60582515104B}" type="presOf" srcId="{BDB741F1-B2DC-804A-970F-E3E7C6754F12}" destId="{DA4DCE9B-E9B6-5740-8E99-0F84D1CA3729}" srcOrd="0" destOrd="0" presId="urn:microsoft.com/office/officeart/2005/8/layout/process1"/>
    <dgm:cxn modelId="{3850E746-3EF5-4609-81A2-7A03185C5288}" type="presOf" srcId="{8EC0F702-2CEA-8944-9539-2BFD2772BBC4}" destId="{11B25D2A-108B-B649-9565-2E7D6374A678}" srcOrd="0" destOrd="0" presId="urn:microsoft.com/office/officeart/2005/8/layout/process1"/>
    <dgm:cxn modelId="{BB6B514D-90E0-F64E-9FC6-32CBFA088A73}" srcId="{0BF110A9-3496-DE42-9407-43268E454A7A}" destId="{8C54A912-8417-B941-A461-E10809312BDE}" srcOrd="3" destOrd="0" parTransId="{30A50A76-E8DB-3147-A023-9A38FCF634D1}" sibTransId="{19A323F1-F558-B846-B62D-0D735C5A171C}"/>
    <dgm:cxn modelId="{E3C5FA73-4551-4615-9A01-3E49A276DB91}" type="presOf" srcId="{BDB741F1-B2DC-804A-970F-E3E7C6754F12}" destId="{7BBBF3EA-79CC-7F4A-A3F3-9FCFD95E4EEC}" srcOrd="1" destOrd="0" presId="urn:microsoft.com/office/officeart/2005/8/layout/process1"/>
    <dgm:cxn modelId="{F47865A7-ACAC-4445-AA18-215C7D1414D7}" srcId="{0BF110A9-3496-DE42-9407-43268E454A7A}" destId="{6F00E1A2-B0F4-E14D-9CF2-725A00A6CA5F}" srcOrd="1" destOrd="0" parTransId="{325B8834-684C-F443-8FA0-8AE26FA66049}" sibTransId="{BDB741F1-B2DC-804A-970F-E3E7C6754F12}"/>
    <dgm:cxn modelId="{A8E8E0A8-AEDD-42EE-849F-DFF464403964}" type="presOf" srcId="{0BF110A9-3496-DE42-9407-43268E454A7A}" destId="{60D67794-1FFC-614B-BB81-8F87D64158EC}" srcOrd="0" destOrd="0" presId="urn:microsoft.com/office/officeart/2005/8/layout/process1"/>
    <dgm:cxn modelId="{2926FAC0-34AD-3F43-9032-296B7687253B}" srcId="{0BF110A9-3496-DE42-9407-43268E454A7A}" destId="{986735DC-BC69-3B47-B7DC-90D5465DE8DC}" srcOrd="2" destOrd="0" parTransId="{F735AC1F-D46C-F641-9C94-AA6F4CB4B07F}" sibTransId="{D2DADF77-F060-084B-B4E6-2E90B8E6D9FF}"/>
    <dgm:cxn modelId="{BA1C64D3-1C01-4C36-9A13-548B864C31DD}" type="presOf" srcId="{986735DC-BC69-3B47-B7DC-90D5465DE8DC}" destId="{3A2BC366-330C-714D-A54F-8FF4BE52D11E}" srcOrd="0" destOrd="0" presId="urn:microsoft.com/office/officeart/2005/8/layout/process1"/>
    <dgm:cxn modelId="{D8A164DB-1BD0-4329-AE38-3FD9F032979E}" type="presOf" srcId="{67C04331-A1A1-8A4E-A1C0-49E65D122C8A}" destId="{B5078046-F708-4345-BCBB-12FA3F3D2A08}" srcOrd="0" destOrd="0" presId="urn:microsoft.com/office/officeart/2005/8/layout/process1"/>
    <dgm:cxn modelId="{1E97DDE3-9EB5-E044-ADB1-86A1A07EA897}" srcId="{0BF110A9-3496-DE42-9407-43268E454A7A}" destId="{8EC0F702-2CEA-8944-9539-2BFD2772BBC4}" srcOrd="0" destOrd="0" parTransId="{0BF3D342-9F23-1049-A7DF-EE0E5981443A}" sibTransId="{67C04331-A1A1-8A4E-A1C0-49E65D122C8A}"/>
    <dgm:cxn modelId="{8CC63EF0-6132-4E7E-B101-84BAA32EF6D7}" type="presOf" srcId="{67C04331-A1A1-8A4E-A1C0-49E65D122C8A}" destId="{923D0322-64BE-F14A-BA8D-FA372E1B83BF}" srcOrd="1" destOrd="0" presId="urn:microsoft.com/office/officeart/2005/8/layout/process1"/>
    <dgm:cxn modelId="{97CCC595-4714-4874-885B-C6001F67EBE0}" type="presParOf" srcId="{60D67794-1FFC-614B-BB81-8F87D64158EC}" destId="{11B25D2A-108B-B649-9565-2E7D6374A678}" srcOrd="0" destOrd="0" presId="urn:microsoft.com/office/officeart/2005/8/layout/process1"/>
    <dgm:cxn modelId="{7AF8E8A1-FC01-4E94-BFB7-3F5752396E4C}" type="presParOf" srcId="{60D67794-1FFC-614B-BB81-8F87D64158EC}" destId="{B5078046-F708-4345-BCBB-12FA3F3D2A08}" srcOrd="1" destOrd="0" presId="urn:microsoft.com/office/officeart/2005/8/layout/process1"/>
    <dgm:cxn modelId="{07C1837F-7B71-4CD8-945C-A73CA596F69E}" type="presParOf" srcId="{B5078046-F708-4345-BCBB-12FA3F3D2A08}" destId="{923D0322-64BE-F14A-BA8D-FA372E1B83BF}" srcOrd="0" destOrd="0" presId="urn:microsoft.com/office/officeart/2005/8/layout/process1"/>
    <dgm:cxn modelId="{16854D4A-445D-4461-93F0-29670D29318C}" type="presParOf" srcId="{60D67794-1FFC-614B-BB81-8F87D64158EC}" destId="{80A356FF-8557-314E-BA96-D40BC3ECC5A2}" srcOrd="2" destOrd="0" presId="urn:microsoft.com/office/officeart/2005/8/layout/process1"/>
    <dgm:cxn modelId="{3D01555E-0ADC-4C91-94E4-36D404FAFC11}" type="presParOf" srcId="{60D67794-1FFC-614B-BB81-8F87D64158EC}" destId="{DA4DCE9B-E9B6-5740-8E99-0F84D1CA3729}" srcOrd="3" destOrd="0" presId="urn:microsoft.com/office/officeart/2005/8/layout/process1"/>
    <dgm:cxn modelId="{2B44DF6E-9263-4189-8D22-2B3B9A33259B}" type="presParOf" srcId="{DA4DCE9B-E9B6-5740-8E99-0F84D1CA3729}" destId="{7BBBF3EA-79CC-7F4A-A3F3-9FCFD95E4EEC}" srcOrd="0" destOrd="0" presId="urn:microsoft.com/office/officeart/2005/8/layout/process1"/>
    <dgm:cxn modelId="{87257CFF-8CFD-4DCB-A11C-760F3BA3F8E8}" type="presParOf" srcId="{60D67794-1FFC-614B-BB81-8F87D64158EC}" destId="{3A2BC366-330C-714D-A54F-8FF4BE52D11E}" srcOrd="4" destOrd="0" presId="urn:microsoft.com/office/officeart/2005/8/layout/process1"/>
    <dgm:cxn modelId="{E0E34E4A-8AE7-47EF-9A6B-9C5EEB86352D}" type="presParOf" srcId="{60D67794-1FFC-614B-BB81-8F87D64158EC}" destId="{C6761BCD-D938-F049-8500-845E9D53F02E}" srcOrd="5" destOrd="0" presId="urn:microsoft.com/office/officeart/2005/8/layout/process1"/>
    <dgm:cxn modelId="{C41EED55-82D5-44B7-B984-D6DE921EF465}" type="presParOf" srcId="{C6761BCD-D938-F049-8500-845E9D53F02E}" destId="{58CF8FAD-5034-A74F-BFD3-6FD368C620A9}" srcOrd="0" destOrd="0" presId="urn:microsoft.com/office/officeart/2005/8/layout/process1"/>
    <dgm:cxn modelId="{4719E340-7CD7-48E1-A32B-2839CC440671}" type="presParOf" srcId="{60D67794-1FFC-614B-BB81-8F87D64158EC}" destId="{C5D2C56D-693C-4249-BF29-461071B18FD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BF110A9-3496-DE42-9407-43268E454A7A}" type="doc">
      <dgm:prSet loTypeId="urn:microsoft.com/office/officeart/2005/8/layout/process1" loCatId="" qsTypeId="urn:microsoft.com/office/officeart/2005/8/quickstyle/simple4" qsCatId="simple" csTypeId="urn:microsoft.com/office/officeart/2005/8/colors/accent3_2" csCatId="accent3" phldr="1"/>
      <dgm:spPr/>
    </dgm:pt>
    <dgm:pt modelId="{8EC0F702-2CEA-8944-9539-2BFD2772BBC4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1. Term search</a:t>
          </a:r>
        </a:p>
      </dgm:t>
    </dgm:pt>
    <dgm:pt modelId="{0BF3D342-9F23-1049-A7DF-EE0E5981443A}" type="parTrans" cxnId="{1E97DDE3-9EB5-E044-ADB1-86A1A07EA897}">
      <dgm:prSet/>
      <dgm:spPr/>
      <dgm:t>
        <a:bodyPr/>
        <a:lstStyle/>
        <a:p>
          <a:endParaRPr lang="en-US"/>
        </a:p>
      </dgm:t>
    </dgm:pt>
    <dgm:pt modelId="{67C04331-A1A1-8A4E-A1C0-49E65D122C8A}" type="sibTrans" cxnId="{1E97DDE3-9EB5-E044-ADB1-86A1A07EA897}">
      <dgm:prSet/>
      <dgm:spPr/>
      <dgm:t>
        <a:bodyPr/>
        <a:lstStyle/>
        <a:p>
          <a:endParaRPr lang="en-US"/>
        </a:p>
      </dgm:t>
    </dgm:pt>
    <dgm:pt modelId="{6F00E1A2-B0F4-E14D-9CF2-725A00A6CA5F}">
      <dgm:prSet phldrT="[Text]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</dgm:spPr>
      <dgm:t>
        <a:bodyPr/>
        <a:lstStyle/>
        <a:p>
          <a:r>
            <a:rPr lang="en-US" dirty="0"/>
            <a:t>2. Constructional pattern matching</a:t>
          </a:r>
        </a:p>
      </dgm:t>
    </dgm:pt>
    <dgm:pt modelId="{325B8834-684C-F443-8FA0-8AE26FA66049}" type="parTrans" cxnId="{F47865A7-ACAC-4445-AA18-215C7D1414D7}">
      <dgm:prSet/>
      <dgm:spPr/>
      <dgm:t>
        <a:bodyPr/>
        <a:lstStyle/>
        <a:p>
          <a:endParaRPr lang="en-US"/>
        </a:p>
      </dgm:t>
    </dgm:pt>
    <dgm:pt modelId="{BDB741F1-B2DC-804A-970F-E3E7C6754F12}" type="sibTrans" cxnId="{F47865A7-ACAC-4445-AA18-215C7D1414D7}">
      <dgm:prSet/>
      <dgm:spPr/>
      <dgm:t>
        <a:bodyPr/>
        <a:lstStyle/>
        <a:p>
          <a:endParaRPr lang="en-US"/>
        </a:p>
      </dgm:t>
    </dgm:pt>
    <dgm:pt modelId="{986735DC-BC69-3B47-B7DC-90D5465DE8DC}">
      <dgm:prSet phldrT="[Text]"/>
      <dgm:spPr>
        <a:solidFill>
          <a:srgbClr val="FF0000"/>
        </a:solidFill>
      </dgm:spPr>
      <dgm:t>
        <a:bodyPr/>
        <a:lstStyle/>
        <a:p>
          <a:r>
            <a:rPr lang="en-US" dirty="0"/>
            <a:t>3. Metaphor likelihood estimation</a:t>
          </a:r>
        </a:p>
      </dgm:t>
    </dgm:pt>
    <dgm:pt modelId="{F735AC1F-D46C-F641-9C94-AA6F4CB4B07F}" type="parTrans" cxnId="{2926FAC0-34AD-3F43-9032-296B7687253B}">
      <dgm:prSet/>
      <dgm:spPr/>
      <dgm:t>
        <a:bodyPr/>
        <a:lstStyle/>
        <a:p>
          <a:endParaRPr lang="en-US"/>
        </a:p>
      </dgm:t>
    </dgm:pt>
    <dgm:pt modelId="{D2DADF77-F060-084B-B4E6-2E90B8E6D9FF}" type="sibTrans" cxnId="{2926FAC0-34AD-3F43-9032-296B7687253B}">
      <dgm:prSet/>
      <dgm:spPr/>
      <dgm:t>
        <a:bodyPr/>
        <a:lstStyle/>
        <a:p>
          <a:endParaRPr lang="en-US"/>
        </a:p>
      </dgm:t>
    </dgm:pt>
    <dgm:pt modelId="{8C54A912-8417-B941-A461-E10809312BDE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4. Linguistic metaphors</a:t>
          </a:r>
        </a:p>
      </dgm:t>
    </dgm:pt>
    <dgm:pt modelId="{30A50A76-E8DB-3147-A023-9A38FCF634D1}" type="parTrans" cxnId="{BB6B514D-90E0-F64E-9FC6-32CBFA088A73}">
      <dgm:prSet/>
      <dgm:spPr/>
      <dgm:t>
        <a:bodyPr/>
        <a:lstStyle/>
        <a:p>
          <a:endParaRPr lang="en-US"/>
        </a:p>
      </dgm:t>
    </dgm:pt>
    <dgm:pt modelId="{19A323F1-F558-B846-B62D-0D735C5A171C}" type="sibTrans" cxnId="{BB6B514D-90E0-F64E-9FC6-32CBFA088A73}">
      <dgm:prSet/>
      <dgm:spPr/>
      <dgm:t>
        <a:bodyPr/>
        <a:lstStyle/>
        <a:p>
          <a:endParaRPr lang="en-US"/>
        </a:p>
      </dgm:t>
    </dgm:pt>
    <dgm:pt modelId="{60D67794-1FFC-614B-BB81-8F87D64158EC}" type="pres">
      <dgm:prSet presAssocID="{0BF110A9-3496-DE42-9407-43268E454A7A}" presName="Name0" presStyleCnt="0">
        <dgm:presLayoutVars>
          <dgm:dir/>
          <dgm:resizeHandles val="exact"/>
        </dgm:presLayoutVars>
      </dgm:prSet>
      <dgm:spPr/>
    </dgm:pt>
    <dgm:pt modelId="{11B25D2A-108B-B649-9565-2E7D6374A678}" type="pres">
      <dgm:prSet presAssocID="{8EC0F702-2CEA-8944-9539-2BFD2772BBC4}" presName="node" presStyleLbl="node1" presStyleIdx="0" presStyleCnt="4">
        <dgm:presLayoutVars>
          <dgm:bulletEnabled val="1"/>
        </dgm:presLayoutVars>
      </dgm:prSet>
      <dgm:spPr/>
    </dgm:pt>
    <dgm:pt modelId="{B5078046-F708-4345-BCBB-12FA3F3D2A08}" type="pres">
      <dgm:prSet presAssocID="{67C04331-A1A1-8A4E-A1C0-49E65D122C8A}" presName="sibTrans" presStyleLbl="sibTrans2D1" presStyleIdx="0" presStyleCnt="3"/>
      <dgm:spPr/>
    </dgm:pt>
    <dgm:pt modelId="{923D0322-64BE-F14A-BA8D-FA372E1B83BF}" type="pres">
      <dgm:prSet presAssocID="{67C04331-A1A1-8A4E-A1C0-49E65D122C8A}" presName="connectorText" presStyleLbl="sibTrans2D1" presStyleIdx="0" presStyleCnt="3"/>
      <dgm:spPr/>
    </dgm:pt>
    <dgm:pt modelId="{80A356FF-8557-314E-BA96-D40BC3ECC5A2}" type="pres">
      <dgm:prSet presAssocID="{6F00E1A2-B0F4-E14D-9CF2-725A00A6CA5F}" presName="node" presStyleLbl="node1" presStyleIdx="1" presStyleCnt="4">
        <dgm:presLayoutVars>
          <dgm:bulletEnabled val="1"/>
        </dgm:presLayoutVars>
      </dgm:prSet>
      <dgm:spPr/>
    </dgm:pt>
    <dgm:pt modelId="{DA4DCE9B-E9B6-5740-8E99-0F84D1CA3729}" type="pres">
      <dgm:prSet presAssocID="{BDB741F1-B2DC-804A-970F-E3E7C6754F12}" presName="sibTrans" presStyleLbl="sibTrans2D1" presStyleIdx="1" presStyleCnt="3"/>
      <dgm:spPr/>
    </dgm:pt>
    <dgm:pt modelId="{7BBBF3EA-79CC-7F4A-A3F3-9FCFD95E4EEC}" type="pres">
      <dgm:prSet presAssocID="{BDB741F1-B2DC-804A-970F-E3E7C6754F12}" presName="connectorText" presStyleLbl="sibTrans2D1" presStyleIdx="1" presStyleCnt="3"/>
      <dgm:spPr/>
    </dgm:pt>
    <dgm:pt modelId="{3A2BC366-330C-714D-A54F-8FF4BE52D11E}" type="pres">
      <dgm:prSet presAssocID="{986735DC-BC69-3B47-B7DC-90D5465DE8DC}" presName="node" presStyleLbl="node1" presStyleIdx="2" presStyleCnt="4">
        <dgm:presLayoutVars>
          <dgm:bulletEnabled val="1"/>
        </dgm:presLayoutVars>
      </dgm:prSet>
      <dgm:spPr/>
    </dgm:pt>
    <dgm:pt modelId="{C6761BCD-D938-F049-8500-845E9D53F02E}" type="pres">
      <dgm:prSet presAssocID="{D2DADF77-F060-084B-B4E6-2E90B8E6D9FF}" presName="sibTrans" presStyleLbl="sibTrans2D1" presStyleIdx="2" presStyleCnt="3"/>
      <dgm:spPr/>
    </dgm:pt>
    <dgm:pt modelId="{58CF8FAD-5034-A74F-BFD3-6FD368C620A9}" type="pres">
      <dgm:prSet presAssocID="{D2DADF77-F060-084B-B4E6-2E90B8E6D9FF}" presName="connectorText" presStyleLbl="sibTrans2D1" presStyleIdx="2" presStyleCnt="3"/>
      <dgm:spPr/>
    </dgm:pt>
    <dgm:pt modelId="{C5D2C56D-693C-4249-BF29-461071B18FD3}" type="pres">
      <dgm:prSet presAssocID="{8C54A912-8417-B941-A461-E10809312BDE}" presName="node" presStyleLbl="node1" presStyleIdx="3" presStyleCnt="4">
        <dgm:presLayoutVars>
          <dgm:bulletEnabled val="1"/>
        </dgm:presLayoutVars>
      </dgm:prSet>
      <dgm:spPr/>
    </dgm:pt>
  </dgm:ptLst>
  <dgm:cxnLst>
    <dgm:cxn modelId="{2EC3C11B-F4D0-4192-B64A-605CD4FDA279}" type="presOf" srcId="{D2DADF77-F060-084B-B4E6-2E90B8E6D9FF}" destId="{C6761BCD-D938-F049-8500-845E9D53F02E}" srcOrd="0" destOrd="0" presId="urn:microsoft.com/office/officeart/2005/8/layout/process1"/>
    <dgm:cxn modelId="{CEB9BD1C-8AAC-44AC-8812-71DA29D1F66C}" type="presOf" srcId="{0BF110A9-3496-DE42-9407-43268E454A7A}" destId="{60D67794-1FFC-614B-BB81-8F87D64158EC}" srcOrd="0" destOrd="0" presId="urn:microsoft.com/office/officeart/2005/8/layout/process1"/>
    <dgm:cxn modelId="{F975CF2E-CA1A-42E2-B25D-1159B833C5EA}" type="presOf" srcId="{BDB741F1-B2DC-804A-970F-E3E7C6754F12}" destId="{DA4DCE9B-E9B6-5740-8E99-0F84D1CA3729}" srcOrd="0" destOrd="0" presId="urn:microsoft.com/office/officeart/2005/8/layout/process1"/>
    <dgm:cxn modelId="{BB6B514D-90E0-F64E-9FC6-32CBFA088A73}" srcId="{0BF110A9-3496-DE42-9407-43268E454A7A}" destId="{8C54A912-8417-B941-A461-E10809312BDE}" srcOrd="3" destOrd="0" parTransId="{30A50A76-E8DB-3147-A023-9A38FCF634D1}" sibTransId="{19A323F1-F558-B846-B62D-0D735C5A171C}"/>
    <dgm:cxn modelId="{6FF87352-C3E9-4BC4-ABD9-5EA6B234B58B}" type="presOf" srcId="{67C04331-A1A1-8A4E-A1C0-49E65D122C8A}" destId="{B5078046-F708-4345-BCBB-12FA3F3D2A08}" srcOrd="0" destOrd="0" presId="urn:microsoft.com/office/officeart/2005/8/layout/process1"/>
    <dgm:cxn modelId="{39496478-403C-4C02-B106-C2981C8C89E5}" type="presOf" srcId="{6F00E1A2-B0F4-E14D-9CF2-725A00A6CA5F}" destId="{80A356FF-8557-314E-BA96-D40BC3ECC5A2}" srcOrd="0" destOrd="0" presId="urn:microsoft.com/office/officeart/2005/8/layout/process1"/>
    <dgm:cxn modelId="{55AAD58E-3FA0-4F60-B8B3-317681A14F4E}" type="presOf" srcId="{8EC0F702-2CEA-8944-9539-2BFD2772BBC4}" destId="{11B25D2A-108B-B649-9565-2E7D6374A678}" srcOrd="0" destOrd="0" presId="urn:microsoft.com/office/officeart/2005/8/layout/process1"/>
    <dgm:cxn modelId="{E0EF1091-57A6-46DA-AB8B-5AAFC0FC2DD5}" type="presOf" srcId="{BDB741F1-B2DC-804A-970F-E3E7C6754F12}" destId="{7BBBF3EA-79CC-7F4A-A3F3-9FCFD95E4EEC}" srcOrd="1" destOrd="0" presId="urn:microsoft.com/office/officeart/2005/8/layout/process1"/>
    <dgm:cxn modelId="{15C52693-7AD9-4077-B3C6-46DBC37D20F3}" type="presOf" srcId="{8C54A912-8417-B941-A461-E10809312BDE}" destId="{C5D2C56D-693C-4249-BF29-461071B18FD3}" srcOrd="0" destOrd="0" presId="urn:microsoft.com/office/officeart/2005/8/layout/process1"/>
    <dgm:cxn modelId="{716EF4A3-B881-49EE-87C5-EEF79E3B9C99}" type="presOf" srcId="{986735DC-BC69-3B47-B7DC-90D5465DE8DC}" destId="{3A2BC366-330C-714D-A54F-8FF4BE52D11E}" srcOrd="0" destOrd="0" presId="urn:microsoft.com/office/officeart/2005/8/layout/process1"/>
    <dgm:cxn modelId="{F47865A7-ACAC-4445-AA18-215C7D1414D7}" srcId="{0BF110A9-3496-DE42-9407-43268E454A7A}" destId="{6F00E1A2-B0F4-E14D-9CF2-725A00A6CA5F}" srcOrd="1" destOrd="0" parTransId="{325B8834-684C-F443-8FA0-8AE26FA66049}" sibTransId="{BDB741F1-B2DC-804A-970F-E3E7C6754F12}"/>
    <dgm:cxn modelId="{2926FAC0-34AD-3F43-9032-296B7687253B}" srcId="{0BF110A9-3496-DE42-9407-43268E454A7A}" destId="{986735DC-BC69-3B47-B7DC-90D5465DE8DC}" srcOrd="2" destOrd="0" parTransId="{F735AC1F-D46C-F641-9C94-AA6F4CB4B07F}" sibTransId="{D2DADF77-F060-084B-B4E6-2E90B8E6D9FF}"/>
    <dgm:cxn modelId="{19267AD1-E0E3-4AAF-AD75-8A2C558A5197}" type="presOf" srcId="{D2DADF77-F060-084B-B4E6-2E90B8E6D9FF}" destId="{58CF8FAD-5034-A74F-BFD3-6FD368C620A9}" srcOrd="1" destOrd="0" presId="urn:microsoft.com/office/officeart/2005/8/layout/process1"/>
    <dgm:cxn modelId="{B8577AD5-1C3C-4068-9C07-31623B5A56E7}" type="presOf" srcId="{67C04331-A1A1-8A4E-A1C0-49E65D122C8A}" destId="{923D0322-64BE-F14A-BA8D-FA372E1B83BF}" srcOrd="1" destOrd="0" presId="urn:microsoft.com/office/officeart/2005/8/layout/process1"/>
    <dgm:cxn modelId="{1E97DDE3-9EB5-E044-ADB1-86A1A07EA897}" srcId="{0BF110A9-3496-DE42-9407-43268E454A7A}" destId="{8EC0F702-2CEA-8944-9539-2BFD2772BBC4}" srcOrd="0" destOrd="0" parTransId="{0BF3D342-9F23-1049-A7DF-EE0E5981443A}" sibTransId="{67C04331-A1A1-8A4E-A1C0-49E65D122C8A}"/>
    <dgm:cxn modelId="{417187D2-0255-4377-B405-12F597F9F4B1}" type="presParOf" srcId="{60D67794-1FFC-614B-BB81-8F87D64158EC}" destId="{11B25D2A-108B-B649-9565-2E7D6374A678}" srcOrd="0" destOrd="0" presId="urn:microsoft.com/office/officeart/2005/8/layout/process1"/>
    <dgm:cxn modelId="{675348EE-0959-4EE2-9E60-0CECFE19FA35}" type="presParOf" srcId="{60D67794-1FFC-614B-BB81-8F87D64158EC}" destId="{B5078046-F708-4345-BCBB-12FA3F3D2A08}" srcOrd="1" destOrd="0" presId="urn:microsoft.com/office/officeart/2005/8/layout/process1"/>
    <dgm:cxn modelId="{E7908AD6-FA7F-4911-8E59-798A58DFE388}" type="presParOf" srcId="{B5078046-F708-4345-BCBB-12FA3F3D2A08}" destId="{923D0322-64BE-F14A-BA8D-FA372E1B83BF}" srcOrd="0" destOrd="0" presId="urn:microsoft.com/office/officeart/2005/8/layout/process1"/>
    <dgm:cxn modelId="{0E4C52F5-AFB2-4231-A932-B35245658459}" type="presParOf" srcId="{60D67794-1FFC-614B-BB81-8F87D64158EC}" destId="{80A356FF-8557-314E-BA96-D40BC3ECC5A2}" srcOrd="2" destOrd="0" presId="urn:microsoft.com/office/officeart/2005/8/layout/process1"/>
    <dgm:cxn modelId="{8E3A96FE-F78F-45C0-97B1-9E3F6397B7BC}" type="presParOf" srcId="{60D67794-1FFC-614B-BB81-8F87D64158EC}" destId="{DA4DCE9B-E9B6-5740-8E99-0F84D1CA3729}" srcOrd="3" destOrd="0" presId="urn:microsoft.com/office/officeart/2005/8/layout/process1"/>
    <dgm:cxn modelId="{657ED0E4-D34D-4C08-AAC9-4020F94DA1E3}" type="presParOf" srcId="{DA4DCE9B-E9B6-5740-8E99-0F84D1CA3729}" destId="{7BBBF3EA-79CC-7F4A-A3F3-9FCFD95E4EEC}" srcOrd="0" destOrd="0" presId="urn:microsoft.com/office/officeart/2005/8/layout/process1"/>
    <dgm:cxn modelId="{0F2FCFF8-2BC8-4C59-B3A8-42381F90F49A}" type="presParOf" srcId="{60D67794-1FFC-614B-BB81-8F87D64158EC}" destId="{3A2BC366-330C-714D-A54F-8FF4BE52D11E}" srcOrd="4" destOrd="0" presId="urn:microsoft.com/office/officeart/2005/8/layout/process1"/>
    <dgm:cxn modelId="{F4BF8F9D-E15B-4B51-9BD6-459D3A185DC2}" type="presParOf" srcId="{60D67794-1FFC-614B-BB81-8F87D64158EC}" destId="{C6761BCD-D938-F049-8500-845E9D53F02E}" srcOrd="5" destOrd="0" presId="urn:microsoft.com/office/officeart/2005/8/layout/process1"/>
    <dgm:cxn modelId="{53C92422-62E1-45F2-B60C-21DD542DF4AE}" type="presParOf" srcId="{C6761BCD-D938-F049-8500-845E9D53F02E}" destId="{58CF8FAD-5034-A74F-BFD3-6FD368C620A9}" srcOrd="0" destOrd="0" presId="urn:microsoft.com/office/officeart/2005/8/layout/process1"/>
    <dgm:cxn modelId="{B65AE2B4-C38C-427F-BBF7-60B111609B1E}" type="presParOf" srcId="{60D67794-1FFC-614B-BB81-8F87D64158EC}" destId="{C5D2C56D-693C-4249-BF29-461071B18FD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F110A9-3496-DE42-9407-43268E454A7A}" type="doc">
      <dgm:prSet loTypeId="urn:microsoft.com/office/officeart/2005/8/layout/process1" loCatId="" qsTypeId="urn:microsoft.com/office/officeart/2005/8/quickstyle/simple4" qsCatId="simple" csTypeId="urn:microsoft.com/office/officeart/2005/8/colors/accent3_2" csCatId="accent3" phldr="1"/>
      <dgm:spPr/>
    </dgm:pt>
    <dgm:pt modelId="{8EC0F702-2CEA-8944-9539-2BFD2772BBC4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1. Term search</a:t>
          </a:r>
        </a:p>
      </dgm:t>
    </dgm:pt>
    <dgm:pt modelId="{0BF3D342-9F23-1049-A7DF-EE0E5981443A}" type="parTrans" cxnId="{1E97DDE3-9EB5-E044-ADB1-86A1A07EA897}">
      <dgm:prSet/>
      <dgm:spPr/>
      <dgm:t>
        <a:bodyPr/>
        <a:lstStyle/>
        <a:p>
          <a:endParaRPr lang="en-US"/>
        </a:p>
      </dgm:t>
    </dgm:pt>
    <dgm:pt modelId="{67C04331-A1A1-8A4E-A1C0-49E65D122C8A}" type="sibTrans" cxnId="{1E97DDE3-9EB5-E044-ADB1-86A1A07EA897}">
      <dgm:prSet/>
      <dgm:spPr/>
      <dgm:t>
        <a:bodyPr/>
        <a:lstStyle/>
        <a:p>
          <a:endParaRPr lang="en-US"/>
        </a:p>
      </dgm:t>
    </dgm:pt>
    <dgm:pt modelId="{6F00E1A2-B0F4-E14D-9CF2-725A00A6CA5F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2. Construction matching</a:t>
          </a:r>
        </a:p>
      </dgm:t>
    </dgm:pt>
    <dgm:pt modelId="{325B8834-684C-F443-8FA0-8AE26FA66049}" type="parTrans" cxnId="{F47865A7-ACAC-4445-AA18-215C7D1414D7}">
      <dgm:prSet/>
      <dgm:spPr/>
      <dgm:t>
        <a:bodyPr/>
        <a:lstStyle/>
        <a:p>
          <a:endParaRPr lang="en-US"/>
        </a:p>
      </dgm:t>
    </dgm:pt>
    <dgm:pt modelId="{BDB741F1-B2DC-804A-970F-E3E7C6754F12}" type="sibTrans" cxnId="{F47865A7-ACAC-4445-AA18-215C7D1414D7}">
      <dgm:prSet/>
      <dgm:spPr/>
      <dgm:t>
        <a:bodyPr/>
        <a:lstStyle/>
        <a:p>
          <a:endParaRPr lang="en-US"/>
        </a:p>
      </dgm:t>
    </dgm:pt>
    <dgm:pt modelId="{986735DC-BC69-3B47-B7DC-90D5465DE8DC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dirty="0"/>
            <a:t>3. Metaphor likelihood estimation</a:t>
          </a:r>
        </a:p>
      </dgm:t>
    </dgm:pt>
    <dgm:pt modelId="{F735AC1F-D46C-F641-9C94-AA6F4CB4B07F}" type="parTrans" cxnId="{2926FAC0-34AD-3F43-9032-296B7687253B}">
      <dgm:prSet/>
      <dgm:spPr/>
      <dgm:t>
        <a:bodyPr/>
        <a:lstStyle/>
        <a:p>
          <a:endParaRPr lang="en-US"/>
        </a:p>
      </dgm:t>
    </dgm:pt>
    <dgm:pt modelId="{D2DADF77-F060-084B-B4E6-2E90B8E6D9FF}" type="sibTrans" cxnId="{2926FAC0-34AD-3F43-9032-296B7687253B}">
      <dgm:prSet/>
      <dgm:spPr/>
      <dgm:t>
        <a:bodyPr/>
        <a:lstStyle/>
        <a:p>
          <a:endParaRPr lang="en-US"/>
        </a:p>
      </dgm:t>
    </dgm:pt>
    <dgm:pt modelId="{8C54A912-8417-B941-A461-E10809312BDE}">
      <dgm:prSet phldrT="[Text]"/>
      <dgm:spPr/>
      <dgm:t>
        <a:bodyPr/>
        <a:lstStyle/>
        <a:p>
          <a:r>
            <a:rPr lang="en-US" dirty="0"/>
            <a:t>4. Linguistic metaphors</a:t>
          </a:r>
        </a:p>
      </dgm:t>
    </dgm:pt>
    <dgm:pt modelId="{30A50A76-E8DB-3147-A023-9A38FCF634D1}" type="parTrans" cxnId="{BB6B514D-90E0-F64E-9FC6-32CBFA088A73}">
      <dgm:prSet/>
      <dgm:spPr/>
      <dgm:t>
        <a:bodyPr/>
        <a:lstStyle/>
        <a:p>
          <a:endParaRPr lang="en-US"/>
        </a:p>
      </dgm:t>
    </dgm:pt>
    <dgm:pt modelId="{19A323F1-F558-B846-B62D-0D735C5A171C}" type="sibTrans" cxnId="{BB6B514D-90E0-F64E-9FC6-32CBFA088A73}">
      <dgm:prSet/>
      <dgm:spPr/>
      <dgm:t>
        <a:bodyPr/>
        <a:lstStyle/>
        <a:p>
          <a:endParaRPr lang="en-US"/>
        </a:p>
      </dgm:t>
    </dgm:pt>
    <dgm:pt modelId="{60D67794-1FFC-614B-BB81-8F87D64158EC}" type="pres">
      <dgm:prSet presAssocID="{0BF110A9-3496-DE42-9407-43268E454A7A}" presName="Name0" presStyleCnt="0">
        <dgm:presLayoutVars>
          <dgm:dir/>
          <dgm:resizeHandles val="exact"/>
        </dgm:presLayoutVars>
      </dgm:prSet>
      <dgm:spPr/>
    </dgm:pt>
    <dgm:pt modelId="{11B25D2A-108B-B649-9565-2E7D6374A678}" type="pres">
      <dgm:prSet presAssocID="{8EC0F702-2CEA-8944-9539-2BFD2772BBC4}" presName="node" presStyleLbl="node1" presStyleIdx="0" presStyleCnt="4">
        <dgm:presLayoutVars>
          <dgm:bulletEnabled val="1"/>
        </dgm:presLayoutVars>
      </dgm:prSet>
      <dgm:spPr/>
    </dgm:pt>
    <dgm:pt modelId="{B5078046-F708-4345-BCBB-12FA3F3D2A08}" type="pres">
      <dgm:prSet presAssocID="{67C04331-A1A1-8A4E-A1C0-49E65D122C8A}" presName="sibTrans" presStyleLbl="sibTrans2D1" presStyleIdx="0" presStyleCnt="3"/>
      <dgm:spPr/>
    </dgm:pt>
    <dgm:pt modelId="{923D0322-64BE-F14A-BA8D-FA372E1B83BF}" type="pres">
      <dgm:prSet presAssocID="{67C04331-A1A1-8A4E-A1C0-49E65D122C8A}" presName="connectorText" presStyleLbl="sibTrans2D1" presStyleIdx="0" presStyleCnt="3"/>
      <dgm:spPr/>
    </dgm:pt>
    <dgm:pt modelId="{80A356FF-8557-314E-BA96-D40BC3ECC5A2}" type="pres">
      <dgm:prSet presAssocID="{6F00E1A2-B0F4-E14D-9CF2-725A00A6CA5F}" presName="node" presStyleLbl="node1" presStyleIdx="1" presStyleCnt="4">
        <dgm:presLayoutVars>
          <dgm:bulletEnabled val="1"/>
        </dgm:presLayoutVars>
      </dgm:prSet>
      <dgm:spPr/>
    </dgm:pt>
    <dgm:pt modelId="{DA4DCE9B-E9B6-5740-8E99-0F84D1CA3729}" type="pres">
      <dgm:prSet presAssocID="{BDB741F1-B2DC-804A-970F-E3E7C6754F12}" presName="sibTrans" presStyleLbl="sibTrans2D1" presStyleIdx="1" presStyleCnt="3"/>
      <dgm:spPr/>
    </dgm:pt>
    <dgm:pt modelId="{7BBBF3EA-79CC-7F4A-A3F3-9FCFD95E4EEC}" type="pres">
      <dgm:prSet presAssocID="{BDB741F1-B2DC-804A-970F-E3E7C6754F12}" presName="connectorText" presStyleLbl="sibTrans2D1" presStyleIdx="1" presStyleCnt="3"/>
      <dgm:spPr/>
    </dgm:pt>
    <dgm:pt modelId="{3A2BC366-330C-714D-A54F-8FF4BE52D11E}" type="pres">
      <dgm:prSet presAssocID="{986735DC-BC69-3B47-B7DC-90D5465DE8DC}" presName="node" presStyleLbl="node1" presStyleIdx="2" presStyleCnt="4">
        <dgm:presLayoutVars>
          <dgm:bulletEnabled val="1"/>
        </dgm:presLayoutVars>
      </dgm:prSet>
      <dgm:spPr/>
    </dgm:pt>
    <dgm:pt modelId="{C6761BCD-D938-F049-8500-845E9D53F02E}" type="pres">
      <dgm:prSet presAssocID="{D2DADF77-F060-084B-B4E6-2E90B8E6D9FF}" presName="sibTrans" presStyleLbl="sibTrans2D1" presStyleIdx="2" presStyleCnt="3"/>
      <dgm:spPr/>
    </dgm:pt>
    <dgm:pt modelId="{58CF8FAD-5034-A74F-BFD3-6FD368C620A9}" type="pres">
      <dgm:prSet presAssocID="{D2DADF77-F060-084B-B4E6-2E90B8E6D9FF}" presName="connectorText" presStyleLbl="sibTrans2D1" presStyleIdx="2" presStyleCnt="3"/>
      <dgm:spPr/>
    </dgm:pt>
    <dgm:pt modelId="{C5D2C56D-693C-4249-BF29-461071B18FD3}" type="pres">
      <dgm:prSet presAssocID="{8C54A912-8417-B941-A461-E10809312BDE}" presName="node" presStyleLbl="node1" presStyleIdx="3" presStyleCnt="4">
        <dgm:presLayoutVars>
          <dgm:bulletEnabled val="1"/>
        </dgm:presLayoutVars>
      </dgm:prSet>
      <dgm:spPr/>
    </dgm:pt>
  </dgm:ptLst>
  <dgm:cxnLst>
    <dgm:cxn modelId="{10101E05-388D-4512-9DDA-D667EEF798A0}" type="presOf" srcId="{986735DC-BC69-3B47-B7DC-90D5465DE8DC}" destId="{3A2BC366-330C-714D-A54F-8FF4BE52D11E}" srcOrd="0" destOrd="0" presId="urn:microsoft.com/office/officeart/2005/8/layout/process1"/>
    <dgm:cxn modelId="{7BED9713-D64F-46B5-9C12-74142085B43E}" type="presOf" srcId="{0BF110A9-3496-DE42-9407-43268E454A7A}" destId="{60D67794-1FFC-614B-BB81-8F87D64158EC}" srcOrd="0" destOrd="0" presId="urn:microsoft.com/office/officeart/2005/8/layout/process1"/>
    <dgm:cxn modelId="{E12E6C1E-72CC-4A2E-ABA1-8B623B864A64}" type="presOf" srcId="{BDB741F1-B2DC-804A-970F-E3E7C6754F12}" destId="{DA4DCE9B-E9B6-5740-8E99-0F84D1CA3729}" srcOrd="0" destOrd="0" presId="urn:microsoft.com/office/officeart/2005/8/layout/process1"/>
    <dgm:cxn modelId="{BB6B514D-90E0-F64E-9FC6-32CBFA088A73}" srcId="{0BF110A9-3496-DE42-9407-43268E454A7A}" destId="{8C54A912-8417-B941-A461-E10809312BDE}" srcOrd="3" destOrd="0" parTransId="{30A50A76-E8DB-3147-A023-9A38FCF634D1}" sibTransId="{19A323F1-F558-B846-B62D-0D735C5A171C}"/>
    <dgm:cxn modelId="{3BFA2D5B-A4B6-413B-A85C-ECA41A36D313}" type="presOf" srcId="{D2DADF77-F060-084B-B4E6-2E90B8E6D9FF}" destId="{C6761BCD-D938-F049-8500-845E9D53F02E}" srcOrd="0" destOrd="0" presId="urn:microsoft.com/office/officeart/2005/8/layout/process1"/>
    <dgm:cxn modelId="{10C84D7C-58D7-4C1B-9588-FFBC7E633E04}" type="presOf" srcId="{BDB741F1-B2DC-804A-970F-E3E7C6754F12}" destId="{7BBBF3EA-79CC-7F4A-A3F3-9FCFD95E4EEC}" srcOrd="1" destOrd="0" presId="urn:microsoft.com/office/officeart/2005/8/layout/process1"/>
    <dgm:cxn modelId="{B15D0C89-2C34-4EB3-BBA8-C0508F66E4B7}" type="presOf" srcId="{8EC0F702-2CEA-8944-9539-2BFD2772BBC4}" destId="{11B25D2A-108B-B649-9565-2E7D6374A678}" srcOrd="0" destOrd="0" presId="urn:microsoft.com/office/officeart/2005/8/layout/process1"/>
    <dgm:cxn modelId="{F47865A7-ACAC-4445-AA18-215C7D1414D7}" srcId="{0BF110A9-3496-DE42-9407-43268E454A7A}" destId="{6F00E1A2-B0F4-E14D-9CF2-725A00A6CA5F}" srcOrd="1" destOrd="0" parTransId="{325B8834-684C-F443-8FA0-8AE26FA66049}" sibTransId="{BDB741F1-B2DC-804A-970F-E3E7C6754F12}"/>
    <dgm:cxn modelId="{2926FAC0-34AD-3F43-9032-296B7687253B}" srcId="{0BF110A9-3496-DE42-9407-43268E454A7A}" destId="{986735DC-BC69-3B47-B7DC-90D5465DE8DC}" srcOrd="2" destOrd="0" parTransId="{F735AC1F-D46C-F641-9C94-AA6F4CB4B07F}" sibTransId="{D2DADF77-F060-084B-B4E6-2E90B8E6D9FF}"/>
    <dgm:cxn modelId="{FDAB4BD0-D979-4C35-953E-D0E61F9FBE67}" type="presOf" srcId="{D2DADF77-F060-084B-B4E6-2E90B8E6D9FF}" destId="{58CF8FAD-5034-A74F-BFD3-6FD368C620A9}" srcOrd="1" destOrd="0" presId="urn:microsoft.com/office/officeart/2005/8/layout/process1"/>
    <dgm:cxn modelId="{0782CAD6-A905-4015-A0D7-A02D1EB1769E}" type="presOf" srcId="{67C04331-A1A1-8A4E-A1C0-49E65D122C8A}" destId="{923D0322-64BE-F14A-BA8D-FA372E1B83BF}" srcOrd="1" destOrd="0" presId="urn:microsoft.com/office/officeart/2005/8/layout/process1"/>
    <dgm:cxn modelId="{01650ADB-CA24-4036-8137-AA46B2414F0C}" type="presOf" srcId="{67C04331-A1A1-8A4E-A1C0-49E65D122C8A}" destId="{B5078046-F708-4345-BCBB-12FA3F3D2A08}" srcOrd="0" destOrd="0" presId="urn:microsoft.com/office/officeart/2005/8/layout/process1"/>
    <dgm:cxn modelId="{338285DB-BAFF-4DBC-B132-F75055007AF0}" type="presOf" srcId="{8C54A912-8417-B941-A461-E10809312BDE}" destId="{C5D2C56D-693C-4249-BF29-461071B18FD3}" srcOrd="0" destOrd="0" presId="urn:microsoft.com/office/officeart/2005/8/layout/process1"/>
    <dgm:cxn modelId="{1E97DDE3-9EB5-E044-ADB1-86A1A07EA897}" srcId="{0BF110A9-3496-DE42-9407-43268E454A7A}" destId="{8EC0F702-2CEA-8944-9539-2BFD2772BBC4}" srcOrd="0" destOrd="0" parTransId="{0BF3D342-9F23-1049-A7DF-EE0E5981443A}" sibTransId="{67C04331-A1A1-8A4E-A1C0-49E65D122C8A}"/>
    <dgm:cxn modelId="{EEB24CEB-0FF7-464D-B31B-A32E3E8049F1}" type="presOf" srcId="{6F00E1A2-B0F4-E14D-9CF2-725A00A6CA5F}" destId="{80A356FF-8557-314E-BA96-D40BC3ECC5A2}" srcOrd="0" destOrd="0" presId="urn:microsoft.com/office/officeart/2005/8/layout/process1"/>
    <dgm:cxn modelId="{58750D65-31F9-4D7E-9B5F-ACEDE98F150C}" type="presParOf" srcId="{60D67794-1FFC-614B-BB81-8F87D64158EC}" destId="{11B25D2A-108B-B649-9565-2E7D6374A678}" srcOrd="0" destOrd="0" presId="urn:microsoft.com/office/officeart/2005/8/layout/process1"/>
    <dgm:cxn modelId="{9653A5DF-C05A-48E4-92C1-073C6303E132}" type="presParOf" srcId="{60D67794-1FFC-614B-BB81-8F87D64158EC}" destId="{B5078046-F708-4345-BCBB-12FA3F3D2A08}" srcOrd="1" destOrd="0" presId="urn:microsoft.com/office/officeart/2005/8/layout/process1"/>
    <dgm:cxn modelId="{0D5B0CAD-729C-44D4-9AA9-8011F4933E23}" type="presParOf" srcId="{B5078046-F708-4345-BCBB-12FA3F3D2A08}" destId="{923D0322-64BE-F14A-BA8D-FA372E1B83BF}" srcOrd="0" destOrd="0" presId="urn:microsoft.com/office/officeart/2005/8/layout/process1"/>
    <dgm:cxn modelId="{C7BC4C93-A497-4848-8EE2-16D9531652DD}" type="presParOf" srcId="{60D67794-1FFC-614B-BB81-8F87D64158EC}" destId="{80A356FF-8557-314E-BA96-D40BC3ECC5A2}" srcOrd="2" destOrd="0" presId="urn:microsoft.com/office/officeart/2005/8/layout/process1"/>
    <dgm:cxn modelId="{BD422363-AD62-4090-BF68-B30416769C52}" type="presParOf" srcId="{60D67794-1FFC-614B-BB81-8F87D64158EC}" destId="{DA4DCE9B-E9B6-5740-8E99-0F84D1CA3729}" srcOrd="3" destOrd="0" presId="urn:microsoft.com/office/officeart/2005/8/layout/process1"/>
    <dgm:cxn modelId="{742BDBBF-1977-4759-A9C9-96F3F032AB8B}" type="presParOf" srcId="{DA4DCE9B-E9B6-5740-8E99-0F84D1CA3729}" destId="{7BBBF3EA-79CC-7F4A-A3F3-9FCFD95E4EEC}" srcOrd="0" destOrd="0" presId="urn:microsoft.com/office/officeart/2005/8/layout/process1"/>
    <dgm:cxn modelId="{F36BB67E-A70E-459F-82D8-5EEE6EB47E63}" type="presParOf" srcId="{60D67794-1FFC-614B-BB81-8F87D64158EC}" destId="{3A2BC366-330C-714D-A54F-8FF4BE52D11E}" srcOrd="4" destOrd="0" presId="urn:microsoft.com/office/officeart/2005/8/layout/process1"/>
    <dgm:cxn modelId="{388399BA-59A7-420C-8A4E-3CE94B8CF0F8}" type="presParOf" srcId="{60D67794-1FFC-614B-BB81-8F87D64158EC}" destId="{C6761BCD-D938-F049-8500-845E9D53F02E}" srcOrd="5" destOrd="0" presId="urn:microsoft.com/office/officeart/2005/8/layout/process1"/>
    <dgm:cxn modelId="{0B103CA0-19E1-474F-9868-E18C2E6D63E0}" type="presParOf" srcId="{C6761BCD-D938-F049-8500-845E9D53F02E}" destId="{58CF8FAD-5034-A74F-BFD3-6FD368C620A9}" srcOrd="0" destOrd="0" presId="urn:microsoft.com/office/officeart/2005/8/layout/process1"/>
    <dgm:cxn modelId="{B261B4BF-DE8F-4BA9-8652-90723BC9E1D6}" type="presParOf" srcId="{60D67794-1FFC-614B-BB81-8F87D64158EC}" destId="{C5D2C56D-693C-4249-BF29-461071B18FD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25D2A-108B-B649-9565-2E7D6374A678}">
      <dsp:nvSpPr>
        <dsp:cNvPr id="0" name=""/>
        <dsp:cNvSpPr/>
      </dsp:nvSpPr>
      <dsp:spPr>
        <a:xfrm>
          <a:off x="3765" y="540959"/>
          <a:ext cx="1646295" cy="1219287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1. Term search</a:t>
          </a:r>
        </a:p>
      </dsp:txBody>
      <dsp:txXfrm>
        <a:off x="39477" y="576671"/>
        <a:ext cx="1574871" cy="1147863"/>
      </dsp:txXfrm>
    </dsp:sp>
    <dsp:sp modelId="{B5078046-F708-4345-BCBB-12FA3F3D2A08}">
      <dsp:nvSpPr>
        <dsp:cNvPr id="0" name=""/>
        <dsp:cNvSpPr/>
      </dsp:nvSpPr>
      <dsp:spPr>
        <a:xfrm>
          <a:off x="1814690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814690" y="1028118"/>
        <a:ext cx="244310" cy="244969"/>
      </dsp:txXfrm>
    </dsp:sp>
    <dsp:sp modelId="{80A356FF-8557-314E-BA96-D40BC3ECC5A2}">
      <dsp:nvSpPr>
        <dsp:cNvPr id="0" name=""/>
        <dsp:cNvSpPr/>
      </dsp:nvSpPr>
      <dsp:spPr>
        <a:xfrm>
          <a:off x="2308578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Constructional pattern matching</a:t>
          </a:r>
        </a:p>
      </dsp:txBody>
      <dsp:txXfrm>
        <a:off x="2344290" y="576671"/>
        <a:ext cx="1574871" cy="1147863"/>
      </dsp:txXfrm>
    </dsp:sp>
    <dsp:sp modelId="{DA4DCE9B-E9B6-5740-8E99-0F84D1CA3729}">
      <dsp:nvSpPr>
        <dsp:cNvPr id="0" name=""/>
        <dsp:cNvSpPr/>
      </dsp:nvSpPr>
      <dsp:spPr>
        <a:xfrm>
          <a:off x="4119503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119503" y="1028118"/>
        <a:ext cx="244310" cy="244969"/>
      </dsp:txXfrm>
    </dsp:sp>
    <dsp:sp modelId="{3A2BC366-330C-714D-A54F-8FF4BE52D11E}">
      <dsp:nvSpPr>
        <dsp:cNvPr id="0" name=""/>
        <dsp:cNvSpPr/>
      </dsp:nvSpPr>
      <dsp:spPr>
        <a:xfrm>
          <a:off x="4613392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3. Metaphor likelihood estimation</a:t>
          </a:r>
        </a:p>
      </dsp:txBody>
      <dsp:txXfrm>
        <a:off x="4649104" y="576671"/>
        <a:ext cx="1574871" cy="1147863"/>
      </dsp:txXfrm>
    </dsp:sp>
    <dsp:sp modelId="{C6761BCD-D938-F049-8500-845E9D53F02E}">
      <dsp:nvSpPr>
        <dsp:cNvPr id="0" name=""/>
        <dsp:cNvSpPr/>
      </dsp:nvSpPr>
      <dsp:spPr>
        <a:xfrm>
          <a:off x="6424316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424316" y="1028118"/>
        <a:ext cx="244310" cy="244969"/>
      </dsp:txXfrm>
    </dsp:sp>
    <dsp:sp modelId="{C5D2C56D-693C-4249-BF29-461071B18FD3}">
      <dsp:nvSpPr>
        <dsp:cNvPr id="0" name=""/>
        <dsp:cNvSpPr/>
      </dsp:nvSpPr>
      <dsp:spPr>
        <a:xfrm>
          <a:off x="6918205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4. Linguistic metaphors</a:t>
          </a:r>
        </a:p>
      </dsp:txBody>
      <dsp:txXfrm>
        <a:off x="6953917" y="576671"/>
        <a:ext cx="1574871" cy="114786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25D2A-108B-B649-9565-2E7D6374A678}">
      <dsp:nvSpPr>
        <dsp:cNvPr id="0" name=""/>
        <dsp:cNvSpPr/>
      </dsp:nvSpPr>
      <dsp:spPr>
        <a:xfrm>
          <a:off x="3765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1. Term search</a:t>
          </a:r>
        </a:p>
      </dsp:txBody>
      <dsp:txXfrm>
        <a:off x="39477" y="576671"/>
        <a:ext cx="1574871" cy="1147863"/>
      </dsp:txXfrm>
    </dsp:sp>
    <dsp:sp modelId="{B5078046-F708-4345-BCBB-12FA3F3D2A08}">
      <dsp:nvSpPr>
        <dsp:cNvPr id="0" name=""/>
        <dsp:cNvSpPr/>
      </dsp:nvSpPr>
      <dsp:spPr>
        <a:xfrm>
          <a:off x="1814690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814690" y="1028118"/>
        <a:ext cx="244310" cy="244969"/>
      </dsp:txXfrm>
    </dsp:sp>
    <dsp:sp modelId="{80A356FF-8557-314E-BA96-D40BC3ECC5A2}">
      <dsp:nvSpPr>
        <dsp:cNvPr id="0" name=""/>
        <dsp:cNvSpPr/>
      </dsp:nvSpPr>
      <dsp:spPr>
        <a:xfrm>
          <a:off x="2308578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Constructional pattern matching</a:t>
          </a:r>
        </a:p>
      </dsp:txBody>
      <dsp:txXfrm>
        <a:off x="2344290" y="576671"/>
        <a:ext cx="1574871" cy="1147863"/>
      </dsp:txXfrm>
    </dsp:sp>
    <dsp:sp modelId="{DA4DCE9B-E9B6-5740-8E99-0F84D1CA3729}">
      <dsp:nvSpPr>
        <dsp:cNvPr id="0" name=""/>
        <dsp:cNvSpPr/>
      </dsp:nvSpPr>
      <dsp:spPr>
        <a:xfrm>
          <a:off x="4119503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119503" y="1028118"/>
        <a:ext cx="244310" cy="244969"/>
      </dsp:txXfrm>
    </dsp:sp>
    <dsp:sp modelId="{3A2BC366-330C-714D-A54F-8FF4BE52D11E}">
      <dsp:nvSpPr>
        <dsp:cNvPr id="0" name=""/>
        <dsp:cNvSpPr/>
      </dsp:nvSpPr>
      <dsp:spPr>
        <a:xfrm>
          <a:off x="4613392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3. Metaphor likelihood estimation</a:t>
          </a:r>
        </a:p>
      </dsp:txBody>
      <dsp:txXfrm>
        <a:off x="4649104" y="576671"/>
        <a:ext cx="1574871" cy="1147863"/>
      </dsp:txXfrm>
    </dsp:sp>
    <dsp:sp modelId="{C6761BCD-D938-F049-8500-845E9D53F02E}">
      <dsp:nvSpPr>
        <dsp:cNvPr id="0" name=""/>
        <dsp:cNvSpPr/>
      </dsp:nvSpPr>
      <dsp:spPr>
        <a:xfrm>
          <a:off x="6424316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424316" y="1028118"/>
        <a:ext cx="244310" cy="244969"/>
      </dsp:txXfrm>
    </dsp:sp>
    <dsp:sp modelId="{C5D2C56D-693C-4249-BF29-461071B18FD3}">
      <dsp:nvSpPr>
        <dsp:cNvPr id="0" name=""/>
        <dsp:cNvSpPr/>
      </dsp:nvSpPr>
      <dsp:spPr>
        <a:xfrm>
          <a:off x="6918205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4. Linguistic metaphors</a:t>
          </a:r>
        </a:p>
      </dsp:txBody>
      <dsp:txXfrm>
        <a:off x="6953917" y="576671"/>
        <a:ext cx="1574871" cy="114786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25D2A-108B-B649-9565-2E7D6374A678}">
      <dsp:nvSpPr>
        <dsp:cNvPr id="0" name=""/>
        <dsp:cNvSpPr/>
      </dsp:nvSpPr>
      <dsp:spPr>
        <a:xfrm>
          <a:off x="3765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1. Term search</a:t>
          </a:r>
        </a:p>
      </dsp:txBody>
      <dsp:txXfrm>
        <a:off x="39477" y="576671"/>
        <a:ext cx="1574871" cy="1147863"/>
      </dsp:txXfrm>
    </dsp:sp>
    <dsp:sp modelId="{B5078046-F708-4345-BCBB-12FA3F3D2A08}">
      <dsp:nvSpPr>
        <dsp:cNvPr id="0" name=""/>
        <dsp:cNvSpPr/>
      </dsp:nvSpPr>
      <dsp:spPr>
        <a:xfrm>
          <a:off x="1814690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814690" y="1028118"/>
        <a:ext cx="244310" cy="244969"/>
      </dsp:txXfrm>
    </dsp:sp>
    <dsp:sp modelId="{80A356FF-8557-314E-BA96-D40BC3ECC5A2}">
      <dsp:nvSpPr>
        <dsp:cNvPr id="0" name=""/>
        <dsp:cNvSpPr/>
      </dsp:nvSpPr>
      <dsp:spPr>
        <a:xfrm>
          <a:off x="2308578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60000"/>
              <a:lumOff val="40000"/>
            </a:schemeClr>
          </a:solidFill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Constructional pattern matching</a:t>
          </a:r>
        </a:p>
      </dsp:txBody>
      <dsp:txXfrm>
        <a:off x="2344290" y="576671"/>
        <a:ext cx="1574871" cy="1147863"/>
      </dsp:txXfrm>
    </dsp:sp>
    <dsp:sp modelId="{DA4DCE9B-E9B6-5740-8E99-0F84D1CA3729}">
      <dsp:nvSpPr>
        <dsp:cNvPr id="0" name=""/>
        <dsp:cNvSpPr/>
      </dsp:nvSpPr>
      <dsp:spPr>
        <a:xfrm>
          <a:off x="4119503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119503" y="1028118"/>
        <a:ext cx="244310" cy="244969"/>
      </dsp:txXfrm>
    </dsp:sp>
    <dsp:sp modelId="{3A2BC366-330C-714D-A54F-8FF4BE52D11E}">
      <dsp:nvSpPr>
        <dsp:cNvPr id="0" name=""/>
        <dsp:cNvSpPr/>
      </dsp:nvSpPr>
      <dsp:spPr>
        <a:xfrm>
          <a:off x="4613392" y="540959"/>
          <a:ext cx="1646295" cy="1219287"/>
        </a:xfrm>
        <a:prstGeom prst="roundRect">
          <a:avLst>
            <a:gd name="adj" fmla="val 10000"/>
          </a:avLst>
        </a:prstGeom>
        <a:solidFill>
          <a:srgbClr val="FF0000"/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3. Metaphor likelihood estimation</a:t>
          </a:r>
        </a:p>
      </dsp:txBody>
      <dsp:txXfrm>
        <a:off x="4649104" y="576671"/>
        <a:ext cx="1574871" cy="1147863"/>
      </dsp:txXfrm>
    </dsp:sp>
    <dsp:sp modelId="{C6761BCD-D938-F049-8500-845E9D53F02E}">
      <dsp:nvSpPr>
        <dsp:cNvPr id="0" name=""/>
        <dsp:cNvSpPr/>
      </dsp:nvSpPr>
      <dsp:spPr>
        <a:xfrm>
          <a:off x="6424316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424316" y="1028118"/>
        <a:ext cx="244310" cy="244969"/>
      </dsp:txXfrm>
    </dsp:sp>
    <dsp:sp modelId="{C5D2C56D-693C-4249-BF29-461071B18FD3}">
      <dsp:nvSpPr>
        <dsp:cNvPr id="0" name=""/>
        <dsp:cNvSpPr/>
      </dsp:nvSpPr>
      <dsp:spPr>
        <a:xfrm>
          <a:off x="6918205" y="540959"/>
          <a:ext cx="1646295" cy="121928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4. Linguistic metaphors</a:t>
          </a:r>
        </a:p>
      </dsp:txBody>
      <dsp:txXfrm>
        <a:off x="6953917" y="576671"/>
        <a:ext cx="1574871" cy="11478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B25D2A-108B-B649-9565-2E7D6374A678}">
      <dsp:nvSpPr>
        <dsp:cNvPr id="0" name=""/>
        <dsp:cNvSpPr/>
      </dsp:nvSpPr>
      <dsp:spPr>
        <a:xfrm>
          <a:off x="3765" y="656714"/>
          <a:ext cx="1646295" cy="98777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1. Term search</a:t>
          </a:r>
        </a:p>
      </dsp:txBody>
      <dsp:txXfrm>
        <a:off x="32696" y="685645"/>
        <a:ext cx="1588433" cy="929915"/>
      </dsp:txXfrm>
    </dsp:sp>
    <dsp:sp modelId="{B5078046-F708-4345-BCBB-12FA3F3D2A08}">
      <dsp:nvSpPr>
        <dsp:cNvPr id="0" name=""/>
        <dsp:cNvSpPr/>
      </dsp:nvSpPr>
      <dsp:spPr>
        <a:xfrm>
          <a:off x="1814690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1814690" y="1028118"/>
        <a:ext cx="244310" cy="244969"/>
      </dsp:txXfrm>
    </dsp:sp>
    <dsp:sp modelId="{80A356FF-8557-314E-BA96-D40BC3ECC5A2}">
      <dsp:nvSpPr>
        <dsp:cNvPr id="0" name=""/>
        <dsp:cNvSpPr/>
      </dsp:nvSpPr>
      <dsp:spPr>
        <a:xfrm>
          <a:off x="2308578" y="656714"/>
          <a:ext cx="1646295" cy="98777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Construction matching</a:t>
          </a:r>
        </a:p>
      </dsp:txBody>
      <dsp:txXfrm>
        <a:off x="2337509" y="685645"/>
        <a:ext cx="1588433" cy="929915"/>
      </dsp:txXfrm>
    </dsp:sp>
    <dsp:sp modelId="{DA4DCE9B-E9B6-5740-8E99-0F84D1CA3729}">
      <dsp:nvSpPr>
        <dsp:cNvPr id="0" name=""/>
        <dsp:cNvSpPr/>
      </dsp:nvSpPr>
      <dsp:spPr>
        <a:xfrm>
          <a:off x="4119503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4119503" y="1028118"/>
        <a:ext cx="244310" cy="244969"/>
      </dsp:txXfrm>
    </dsp:sp>
    <dsp:sp modelId="{3A2BC366-330C-714D-A54F-8FF4BE52D11E}">
      <dsp:nvSpPr>
        <dsp:cNvPr id="0" name=""/>
        <dsp:cNvSpPr/>
      </dsp:nvSpPr>
      <dsp:spPr>
        <a:xfrm>
          <a:off x="4613392" y="656714"/>
          <a:ext cx="1646295" cy="987777"/>
        </a:xfrm>
        <a:prstGeom prst="roundRect">
          <a:avLst>
            <a:gd name="adj" fmla="val 1000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3. Metaphor likelihood estimation</a:t>
          </a:r>
        </a:p>
      </dsp:txBody>
      <dsp:txXfrm>
        <a:off x="4642323" y="685645"/>
        <a:ext cx="1588433" cy="929915"/>
      </dsp:txXfrm>
    </dsp:sp>
    <dsp:sp modelId="{C6761BCD-D938-F049-8500-845E9D53F02E}">
      <dsp:nvSpPr>
        <dsp:cNvPr id="0" name=""/>
        <dsp:cNvSpPr/>
      </dsp:nvSpPr>
      <dsp:spPr>
        <a:xfrm>
          <a:off x="6424316" y="946462"/>
          <a:ext cx="349014" cy="408281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tint val="6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tint val="6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6424316" y="1028118"/>
        <a:ext cx="244310" cy="244969"/>
      </dsp:txXfrm>
    </dsp:sp>
    <dsp:sp modelId="{C5D2C56D-693C-4249-BF29-461071B18FD3}">
      <dsp:nvSpPr>
        <dsp:cNvPr id="0" name=""/>
        <dsp:cNvSpPr/>
      </dsp:nvSpPr>
      <dsp:spPr>
        <a:xfrm>
          <a:off x="6918205" y="656714"/>
          <a:ext cx="1646295" cy="98777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4. Linguistic metaphors</a:t>
          </a:r>
        </a:p>
      </dsp:txBody>
      <dsp:txXfrm>
        <a:off x="6947136" y="685645"/>
        <a:ext cx="1588433" cy="9299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8ADE6077-E823-436F-AA4F-40071F6C87DD}" type="datetimeFigureOut">
              <a:rPr lang="en-US"/>
              <a:pPr>
                <a:defRPr/>
              </a:pPr>
              <a:t>11/5/19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B4F2374-3B44-47BC-BDB5-98C2E8B2E4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58204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6550" y="0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C9EC8DAA-9E1A-450C-A9E0-3EB1B0ED683B}" type="datetimeFigureOut">
              <a:rPr lang="en-US"/>
              <a:pPr>
                <a:defRPr/>
              </a:pPr>
              <a:t>11/5/19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58" tIns="46479" rIns="92958" bIns="4647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500" y="4409758"/>
            <a:ext cx="5588000" cy="4177665"/>
          </a:xfrm>
          <a:prstGeom prst="rect">
            <a:avLst/>
          </a:prstGeom>
        </p:spPr>
        <p:txBody>
          <a:bodyPr vert="horz" lIns="92958" tIns="46479" rIns="92958" bIns="4647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6550" y="8817904"/>
            <a:ext cx="3026833" cy="464185"/>
          </a:xfrm>
          <a:prstGeom prst="rect">
            <a:avLst/>
          </a:prstGeom>
        </p:spPr>
        <p:txBody>
          <a:bodyPr vert="horz" lIns="92958" tIns="46479" rIns="92958" bIns="4647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3D23D11-4A4D-4AEA-A792-293DB22ACE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5514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5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6629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</a:t>
            </a:r>
            <a:r>
              <a:rPr lang="en-US" baseline="0" dirty="0"/>
              <a:t> diagram shows the different parts of the system, and how they are interconnected</a:t>
            </a:r>
          </a:p>
          <a:p>
            <a:endParaRPr lang="en-US" baseline="0" dirty="0"/>
          </a:p>
          <a:p>
            <a:r>
              <a:rPr lang="en-US" dirty="0"/>
              <a:t>Processes</a:t>
            </a:r>
            <a:r>
              <a:rPr lang="en-US" baseline="0" dirty="0"/>
              <a:t> in green ovals</a:t>
            </a:r>
          </a:p>
          <a:p>
            <a:r>
              <a:rPr lang="en-US" baseline="0" dirty="0"/>
              <a:t>resources, tools in orange boxes</a:t>
            </a:r>
          </a:p>
          <a:p>
            <a:endParaRPr lang="en-US" baseline="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723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4790">
              <a:defRPr/>
            </a:pP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938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98500" y="4409757"/>
            <a:ext cx="5588000" cy="4177664"/>
          </a:xfrm>
          <a:prstGeom prst="rect">
            <a:avLst/>
          </a:prstGeom>
          <a:noFill/>
          <a:ln>
            <a:noFill/>
          </a:ln>
        </p:spPr>
        <p:txBody>
          <a:bodyPr lIns="92950" tIns="46475" rIns="92950" bIns="46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Shape 122"/>
          <p:cNvSpPr txBox="1">
            <a:spLocks noGrp="1"/>
          </p:cNvSpPr>
          <p:nvPr>
            <p:ph type="sldNum" idx="12"/>
          </p:nvPr>
        </p:nvSpPr>
        <p:spPr>
          <a:xfrm>
            <a:off x="3956550" y="8817903"/>
            <a:ext cx="3026833" cy="464185"/>
          </a:xfrm>
          <a:prstGeom prst="rect">
            <a:avLst/>
          </a:prstGeom>
          <a:noFill/>
          <a:ln>
            <a:noFill/>
          </a:ln>
        </p:spPr>
        <p:txBody>
          <a:bodyPr lIns="92950" tIns="46475" rIns="92950" bIns="464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558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0824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7133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97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6539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869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698500" y="4409757"/>
            <a:ext cx="5588000" cy="4177664"/>
          </a:xfrm>
          <a:prstGeom prst="rect">
            <a:avLst/>
          </a:prstGeom>
          <a:noFill/>
          <a:ln>
            <a:noFill/>
          </a:ln>
        </p:spPr>
        <p:txBody>
          <a:bodyPr lIns="92950" tIns="46475" rIns="92950" bIns="464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endParaRPr lang="en-US"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Shape 130"/>
          <p:cNvSpPr txBox="1">
            <a:spLocks noGrp="1"/>
          </p:cNvSpPr>
          <p:nvPr>
            <p:ph type="sldNum" idx="12"/>
          </p:nvPr>
        </p:nvSpPr>
        <p:spPr>
          <a:xfrm>
            <a:off x="3956550" y="8817903"/>
            <a:ext cx="3026833" cy="464185"/>
          </a:xfrm>
          <a:prstGeom prst="rect">
            <a:avLst/>
          </a:prstGeom>
          <a:noFill/>
          <a:ln>
            <a:noFill/>
          </a:ln>
        </p:spPr>
        <p:txBody>
          <a:bodyPr lIns="92950" tIns="46475" rIns="92950" bIns="464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304952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073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845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chemeClr val="accent2"/>
              </a:buClr>
            </a:pP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4915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5376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6055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725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34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8721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26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28028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1326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03234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8644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72068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5194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519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b="1" dirty="0"/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E419941-E3EE-4671-8A41-6DF290EB5AA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5569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6498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5986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9508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6519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9715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59715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4029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38667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850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4584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53949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713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03643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5225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88678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169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81645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9881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7994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69281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23008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72515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>
            <a:spLocks noGrp="1" noRot="1" noChangeAspect="1"/>
          </p:cNvSpPr>
          <p:nvPr>
            <p:ph type="sldImg" idx="2"/>
          </p:nvPr>
        </p:nvSpPr>
        <p:spPr>
          <a:xfrm>
            <a:off x="1171575" y="696913"/>
            <a:ext cx="4641850" cy="34813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Shape 207"/>
          <p:cNvSpPr txBox="1">
            <a:spLocks noGrp="1"/>
          </p:cNvSpPr>
          <p:nvPr>
            <p:ph type="body" idx="1"/>
          </p:nvPr>
        </p:nvSpPr>
        <p:spPr>
          <a:xfrm>
            <a:off x="698500" y="4409757"/>
            <a:ext cx="5588100" cy="4177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dirty="0"/>
          </a:p>
        </p:txBody>
      </p:sp>
      <p:sp>
        <p:nvSpPr>
          <p:cNvPr id="208" name="Shape 208"/>
          <p:cNvSpPr txBox="1">
            <a:spLocks noGrp="1"/>
          </p:cNvSpPr>
          <p:nvPr>
            <p:ph type="sldNum" idx="12"/>
          </p:nvPr>
        </p:nvSpPr>
        <p:spPr>
          <a:xfrm>
            <a:off x="3956550" y="8817903"/>
            <a:ext cx="3026700" cy="464100"/>
          </a:xfrm>
          <a:prstGeom prst="rect">
            <a:avLst/>
          </a:prstGeom>
        </p:spPr>
        <p:txBody>
          <a:bodyPr lIns="92950" tIns="46475" rIns="92950" bIns="46475" anchor="b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149738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5848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29478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4049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17487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51003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06472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622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97745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87643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5334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739443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895632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54937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06857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4899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02153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69664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11069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972306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3813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31A24CF-BFB1-49C9-AFC7-338E1714496F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666592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AB15239-E655-49CA-8929-5D28B467B48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511454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Disease and Harm tend to occur in both the N of N and Verb-DO constructions, whereas Impediments to Motion is more likely to occur in N-N</a:t>
            </a:r>
            <a:r>
              <a:rPr lang="el-GR" dirty="0"/>
              <a:t>, χ2(8; </a:t>
            </a:r>
            <a:r>
              <a:rPr lang="el-GR" i="1" dirty="0"/>
              <a:t>n</a:t>
            </a:r>
            <a:r>
              <a:rPr lang="el-GR" dirty="0"/>
              <a:t>=405) = 99.01; </a:t>
            </a:r>
            <a:r>
              <a:rPr lang="el-GR" i="1" dirty="0"/>
              <a:t>p </a:t>
            </a:r>
            <a:r>
              <a:rPr lang="el-GR" dirty="0"/>
              <a:t>&lt; 0.001 </a:t>
            </a: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505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3BC64E5-6393-4EED-8CE3-1AD8773C135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103616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l-GR" dirty="0"/>
              <a:t>χ2(12; </a:t>
            </a:r>
            <a:r>
              <a:rPr lang="el-GR" i="1" dirty="0"/>
              <a:t>n</a:t>
            </a:r>
            <a:r>
              <a:rPr lang="el-GR" dirty="0"/>
              <a:t>=151) = 39.72, </a:t>
            </a:r>
            <a:r>
              <a:rPr lang="el-GR" i="1" dirty="0"/>
              <a:t>p </a:t>
            </a:r>
            <a:r>
              <a:rPr lang="el-GR" dirty="0"/>
              <a:t>&lt; 0.001 </a:t>
            </a: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710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5AE9736-02E9-4D64-9920-0D34C22F56C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61295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 dirty="0"/>
              <a:t>The Treating a Physical Affliction schema is more likely to occur in the Verb-DO construction, whereas Physical Affliction is nearly always in N of N, post-hoc comparison, </a:t>
            </a:r>
            <a:r>
              <a:rPr lang="en-US" i="1" dirty="0"/>
              <a:t>p </a:t>
            </a:r>
            <a:r>
              <a:rPr lang="en-US" dirty="0"/>
              <a:t>&lt; 0.001. </a:t>
            </a:r>
          </a:p>
          <a:p>
            <a:pPr lvl="1">
              <a:spcBef>
                <a:spcPct val="0"/>
              </a:spcBef>
            </a:pPr>
            <a:r>
              <a:rPr lang="en-US" dirty="0"/>
              <a:t>	</a:t>
            </a:r>
          </a:p>
          <a:p>
            <a:pPr>
              <a:spcBef>
                <a:spcPct val="0"/>
              </a:spcBef>
            </a:pPr>
            <a:endParaRPr lang="en-US" dirty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E4F748B-F42D-465A-8544-B21026B9465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614570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71500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FE3D-A0E8-482E-A08B-452073F96E20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770747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0002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D23D11-4A4D-4AEA-A792-293DB22ACEA1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8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7"/>
          <p:cNvCxnSpPr/>
          <p:nvPr/>
        </p:nvCxnSpPr>
        <p:spPr>
          <a:xfrm>
            <a:off x="685800" y="339883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0564CB-076E-48F6-9BE2-7E8AB5FF6797}" type="datetime2">
              <a:rPr lang="en-US"/>
              <a:pPr>
                <a:defRPr/>
              </a:pPr>
              <a:t>Tuesday, November 5, 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559E9B-2485-4210-BAB3-1340B6EE6BA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D5ABE-E127-49BD-AD35-7F2C937D20CD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3697C-073C-4BB9-930C-4DE7A4D99D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6"/>
          <p:cNvCxnSpPr/>
          <p:nvPr/>
        </p:nvCxnSpPr>
        <p:spPr>
          <a:xfrm>
            <a:off x="731838" y="4598988"/>
            <a:ext cx="7848600" cy="158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/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63156F-CC14-4369-8130-15BAA2C75815}" type="datetime2">
              <a:rPr lang="en-US"/>
              <a:pPr>
                <a:defRPr/>
              </a:pPr>
              <a:t>Tuesday, November 5, 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2550A4-ADFF-4C03-871E-B533493987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B9942E-7F8B-461F-B931-983E619A2EAC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D9E1FD-FF94-44C3-969B-3950E9607B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0"/>
          <p:cNvCxnSpPr/>
          <p:nvPr/>
        </p:nvCxnSpPr>
        <p:spPr>
          <a:xfrm rot="5400000">
            <a:off x="2218531" y="4045744"/>
            <a:ext cx="470852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887EC-C2DA-4985-9077-DFF0F7E3DC45}" type="datetime2">
              <a:rPr lang="en-US"/>
              <a:pPr>
                <a:defRPr/>
              </a:pPr>
              <a:t>Tuesday, November 5, 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CB09C-B4A5-440A-9472-C9A3D63080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B6290-AA62-4C52-AAC4-1009D236093D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CF0BD-8C47-474D-9419-E94D1AA035C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0E7DC-47C5-4A97-86D0-A36CA645BA8A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97D2C-FB37-4BDD-9395-B6722CB02B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8"/>
          <p:cNvCxnSpPr/>
          <p:nvPr/>
        </p:nvCxnSpPr>
        <p:spPr>
          <a:xfrm rot="5400000">
            <a:off x="-13494" y="3580607"/>
            <a:ext cx="5578475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DEAAD-6DB5-4356-AB2A-2B13F4AED963}" type="datetime2">
              <a:rPr lang="en-US"/>
              <a:pPr>
                <a:defRPr/>
              </a:pPr>
              <a:t>Tuesday, November 5, 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A4EBA-BAF3-4FCD-A4D7-508E1B460C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FC938-83EB-4C73-835D-C35B435A761D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F0D85-6C1F-4C48-A657-A841E9112D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8C565-F196-4A46-A862-240EC5298082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037E99-EC57-49DE-96D3-2CEA62925EB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AF1000-5F15-4F3C-AF07-71A066B2C8EF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FE92A-3C5E-44DD-8D87-17591D84C7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663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9050"/>
            <a:ext cx="28956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F697E5-DAAD-4D55-AFC2-9A3F624C5401}" type="datetime2">
              <a:rPr lang="en-US"/>
              <a:pPr>
                <a:defRPr/>
              </a:pPr>
              <a:t>Tuesday, November 5,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9050"/>
            <a:ext cx="4114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9050"/>
            <a:ext cx="1066800" cy="328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1" smtClean="0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1A3F5C8-58DF-4FA6-BB0C-946C320D56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1" r:id="rId2"/>
    <p:sldLayoutId id="2147483973" r:id="rId3"/>
    <p:sldLayoutId id="2147483970" r:id="rId4"/>
    <p:sldLayoutId id="2147483974" r:id="rId5"/>
    <p:sldLayoutId id="2147483969" r:id="rId6"/>
    <p:sldLayoutId id="2147483968" r:id="rId7"/>
    <p:sldLayoutId id="2147483975" r:id="rId8"/>
    <p:sldLayoutId id="2147483967" r:id="rId9"/>
    <p:sldLayoutId id="2147483966" r:id="rId10"/>
    <p:sldLayoutId id="2147483965" r:id="rId11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Cambria" pitchFamily="18" charset="0"/>
        </a:defRPr>
      </a:lvl9pPr>
    </p:titleStyle>
    <p:bodyStyle>
      <a:lvl1pPr marL="182563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0250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182563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7450" indent="-1365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etaphor.icsi.berkeley.edu/pub/en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etaphor.icsi.berkeley.edu/pub/en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79500"/>
            <a:ext cx="7848600" cy="192722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3600" i="1" cap="none" dirty="0" err="1"/>
              <a:t>MetaNet</a:t>
            </a:r>
            <a:r>
              <a:rPr lang="en-US" sz="3600" i="1" cap="none" dirty="0"/>
              <a:t>: Deep semantic automatic metaphor analysis</a:t>
            </a:r>
            <a:endParaRPr lang="en-US" sz="360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49700"/>
            <a:ext cx="7556500" cy="2402974"/>
          </a:xfrm>
        </p:spPr>
        <p:txBody>
          <a:bodyPr rtlCol="0">
            <a:normAutofit fontScale="92500" lnSpcReduction="1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Elise Stickles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University of British Columbia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elise.stickles@ubc.ca // </a:t>
            </a:r>
            <a:r>
              <a:rPr lang="en-US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elisestickles.com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Ontology Summit 2020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November 6, 2019</a:t>
            </a:r>
          </a:p>
        </p:txBody>
      </p:sp>
    </p:spTree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Road map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SzPct val="100000"/>
            </a:pPr>
            <a:r>
              <a:rPr lang="en-US" dirty="0"/>
              <a:t>Overview of </a:t>
            </a:r>
            <a:r>
              <a:rPr lang="en-US" dirty="0" err="1"/>
              <a:t>MetaNet</a:t>
            </a:r>
            <a:endParaRPr lang="en-US" dirty="0"/>
          </a:p>
          <a:p>
            <a:pPr marL="0" indent="0">
              <a:buSzPct val="100000"/>
              <a:buNone/>
            </a:pPr>
            <a:endParaRPr lang="en-US" dirty="0"/>
          </a:p>
          <a:p>
            <a:pPr>
              <a:buSzPct val="100000"/>
            </a:pPr>
            <a:r>
              <a:rPr lang="en-US" dirty="0"/>
              <a:t>Metaphor repository</a:t>
            </a:r>
          </a:p>
          <a:p>
            <a:pPr lvl="1"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Metaphor extraction process</a:t>
            </a:r>
          </a:p>
          <a:p>
            <a:pPr marL="274637" lvl="1" indent="0">
              <a:buSzPct val="100000"/>
              <a:buNone/>
            </a:pPr>
            <a:endParaRPr lang="en-US" dirty="0"/>
          </a:p>
          <a:p>
            <a:pPr>
              <a:buSzPct val="100000"/>
            </a:pPr>
            <a:r>
              <a:rPr lang="en-US" dirty="0"/>
              <a:t>Concluding remarks</a:t>
            </a:r>
          </a:p>
          <a:p>
            <a:pPr>
              <a:buSzPct val="100000"/>
            </a:pPr>
            <a:endParaRPr lang="en-US" dirty="0"/>
          </a:p>
          <a:p>
            <a:pPr>
              <a:buSzPct val="100000"/>
            </a:pPr>
            <a:r>
              <a:rPr lang="en-US" dirty="0"/>
              <a:t>If time/interest: Data Analysis </a:t>
            </a:r>
          </a:p>
          <a:p>
            <a:pPr>
              <a:buSzPct val="100000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56904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 brief history of MetaNet</a:t>
            </a:r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Started in 2012 as part of IARPA’s Metaphor Program</a:t>
            </a:r>
          </a:p>
          <a:p>
            <a:r>
              <a:rPr lang="en-US" sz="2600" dirty="0"/>
              <a:t>Computational, linguistic, and psychology teams across 4 institutions (International Computer Science Institute, UC Berkeley, UC Merced, UC San Diego)</a:t>
            </a:r>
          </a:p>
          <a:p>
            <a:pPr>
              <a:spcAft>
                <a:spcPts val="600"/>
              </a:spcAft>
            </a:pPr>
            <a:r>
              <a:rPr lang="en-US" sz="2600" dirty="0"/>
              <a:t>Initial objectives:</a:t>
            </a:r>
          </a:p>
          <a:p>
            <a:pPr lvl="1">
              <a:spcAft>
                <a:spcPts val="600"/>
              </a:spcAft>
            </a:pPr>
            <a:r>
              <a:rPr lang="en-US" sz="2600" dirty="0"/>
              <a:t>Build a multi-lingual metaphor repository (American English, Mexican Spanish, Farsi, Russian)</a:t>
            </a:r>
          </a:p>
          <a:p>
            <a:pPr lvl="1">
              <a:spcAft>
                <a:spcPts val="600"/>
              </a:spcAft>
            </a:pPr>
            <a:r>
              <a:rPr lang="en-US" sz="2600" dirty="0"/>
              <a:t>Automatically identify and extract metaphors from text</a:t>
            </a:r>
          </a:p>
          <a:p>
            <a:pPr lvl="1">
              <a:spcAft>
                <a:spcPts val="600"/>
              </a:spcAft>
            </a:pPr>
            <a:r>
              <a:rPr lang="en-US" sz="2600" dirty="0"/>
              <a:t>Compare conceptual metaphors used by different groups and cultures in order to better understand their different beliefs and worldviews</a:t>
            </a:r>
          </a:p>
          <a:p>
            <a:pPr>
              <a:buSzPct val="100000"/>
            </a:pPr>
            <a:endParaRPr lang="en-US" sz="2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5901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528" y="1524000"/>
            <a:ext cx="8564016" cy="5071200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MetaNet</a:t>
            </a:r>
            <a:r>
              <a:rPr lang="en-US" dirty="0"/>
              <a:t>  system diagram</a:t>
            </a:r>
          </a:p>
        </p:txBody>
      </p:sp>
    </p:spTree>
    <p:extLst>
      <p:ext uri="{BB962C8B-B14F-4D97-AF65-F5344CB8AC3E}">
        <p14:creationId xmlns:p14="http://schemas.microsoft.com/office/powerpoint/2010/main" val="27605926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MetaNet</a:t>
            </a:r>
            <a:r>
              <a:rPr lang="en-US" dirty="0"/>
              <a:t>  system diagram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173" y="1371599"/>
            <a:ext cx="8573027" cy="5367867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5349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 txBox="1">
            <a:spLocks noGrp="1"/>
          </p:cNvSpPr>
          <p:nvPr>
            <p:ph type="title"/>
          </p:nvPr>
        </p:nvSpPr>
        <p:spPr>
          <a:xfrm>
            <a:off x="457200" y="533400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Background: Metaphor</a:t>
            </a:r>
          </a:p>
        </p:txBody>
      </p:sp>
      <p:sp>
        <p:nvSpPr>
          <p:cNvPr id="125" name="Shape 125"/>
          <p:cNvSpPr txBox="1">
            <a:spLocks noGrp="1"/>
          </p:cNvSpPr>
          <p:nvPr>
            <p:ph type="body" idx="1"/>
          </p:nvPr>
        </p:nvSpPr>
        <p:spPr>
          <a:xfrm>
            <a:off x="457199" y="1600200"/>
            <a:ext cx="8582212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182563" marR="0" lvl="0" indent="-182563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Examples:</a:t>
            </a:r>
          </a:p>
          <a:p>
            <a:pPr marL="274637" marR="0" lvl="1" indent="-7936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a </a:t>
            </a:r>
            <a:r>
              <a:rPr lang="en-US" sz="2400" b="0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trend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that experts believe will continue </a:t>
            </a:r>
            <a:r>
              <a:rPr lang="en-US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climb</a:t>
            </a:r>
          </a:p>
          <a:p>
            <a:pPr marL="274637" marR="0" lvl="1" indent="-7936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let’s just </a:t>
            </a:r>
            <a:r>
              <a:rPr lang="en-US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walk 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through the </a:t>
            </a:r>
            <a:r>
              <a:rPr lang="en-US" sz="2400" b="0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numbers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here</a:t>
            </a:r>
          </a:p>
          <a:p>
            <a:pPr marL="274637" marR="0" lvl="1" indent="-7936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400" b="1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moving beyond </a:t>
            </a:r>
            <a:r>
              <a:rPr lang="en-US" sz="2400" b="0" i="1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more traditional </a:t>
            </a:r>
            <a:r>
              <a:rPr lang="en-US" sz="2400" b="0" i="1" u="sng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definitions of empathy</a:t>
            </a:r>
          </a:p>
          <a:p>
            <a:pPr marL="274637" marR="0" lvl="1" indent="-793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marL="182563" marR="0" lvl="0" indent="-182563" algn="l" rtl="0"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Arial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Conceptual metaphor theory (Lakoff &amp; Johnson, 1980)</a:t>
            </a:r>
          </a:p>
          <a:p>
            <a:pPr marL="457200" marR="0" lvl="1" indent="-1905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Less-directly accessible concept (‘target domain’) described in terms of more-directly accessible concept (‘source domain’) </a:t>
            </a:r>
          </a:p>
          <a:p>
            <a:pPr marL="457200" marR="0" lvl="1" indent="-1905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Char char="•"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Metaphoric expressions are instances of more general conceptual metaphors</a:t>
            </a:r>
          </a:p>
          <a:p>
            <a:pPr marL="457200" marR="0" lvl="1" indent="-19050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637" marR="0" lvl="1" indent="-7936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1" u="sng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74637" marR="0" lvl="1" indent="-7936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</a:p>
          <a:p>
            <a:pPr marL="730250" marR="0" lvl="2" indent="-18415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730250" marR="0" lvl="2" indent="-184150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ct val="900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-1905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Arial"/>
              <a:buNone/>
            </a:pPr>
            <a:endParaRPr sz="20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7808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Repository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 marL="182563" lvl="1">
              <a:spcBef>
                <a:spcPts val="0"/>
              </a:spcBef>
            </a:pPr>
            <a:r>
              <a:rPr lang="en-US" sz="2800" dirty="0"/>
              <a:t>Formalizes conceptual metaphor theory  (</a:t>
            </a:r>
            <a:r>
              <a:rPr lang="en-US" sz="2800" dirty="0" err="1"/>
              <a:t>Lakoff</a:t>
            </a:r>
            <a:r>
              <a:rPr lang="en-US" sz="2800" dirty="0"/>
              <a:t>  &amp; Johnson, 1980)</a:t>
            </a:r>
          </a:p>
          <a:p>
            <a:pPr marL="182563" lvl="1">
              <a:spcBef>
                <a:spcPts val="0"/>
              </a:spcBef>
            </a:pPr>
            <a:endParaRPr lang="en-US" sz="2800" dirty="0"/>
          </a:p>
          <a:p>
            <a:pPr marL="182563" lvl="1">
              <a:spcBef>
                <a:spcPts val="0"/>
              </a:spcBef>
            </a:pPr>
            <a:r>
              <a:rPr lang="en-US" sz="2800" dirty="0"/>
              <a:t>Source and target domains are represented as frames (Fillmore 1976; </a:t>
            </a:r>
            <a:r>
              <a:rPr lang="en-US" sz="2800" dirty="0" err="1"/>
              <a:t>Ruppenhofer</a:t>
            </a:r>
            <a:r>
              <a:rPr lang="en-US" sz="2800" dirty="0"/>
              <a:t> et al. 2010)</a:t>
            </a:r>
          </a:p>
          <a:p>
            <a:pPr marL="182563" lvl="1">
              <a:spcBef>
                <a:spcPts val="0"/>
              </a:spcBef>
            </a:pPr>
            <a:endParaRPr lang="en-US" sz="2800" dirty="0"/>
          </a:p>
          <a:p>
            <a:pPr>
              <a:buClr>
                <a:schemeClr val="accent2"/>
              </a:buClr>
            </a:pPr>
            <a:endParaRPr lang="en-US" sz="2800" dirty="0"/>
          </a:p>
          <a:p>
            <a:pPr>
              <a:buClr>
                <a:schemeClr val="accent2"/>
              </a:buClr>
            </a:pPr>
            <a:endParaRPr lang="en-US" dirty="0"/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21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Frame:  Physical Affliction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21" y="1663701"/>
            <a:ext cx="7638234" cy="4813300"/>
          </a:xfrm>
        </p:spPr>
      </p:pic>
    </p:spTree>
    <p:extLst>
      <p:ext uri="{BB962C8B-B14F-4D97-AF65-F5344CB8AC3E}">
        <p14:creationId xmlns:p14="http://schemas.microsoft.com/office/powerpoint/2010/main" val="27267727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Frame:  Physical Affliction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552011"/>
            <a:ext cx="6546399" cy="4980157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399" y="1552011"/>
            <a:ext cx="2948008" cy="3926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840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Frame:  Physical Affliction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4203700"/>
            <a:ext cx="9004300" cy="2335093"/>
          </a:xfrm>
          <a:prstGeom prst="rect">
            <a:avLst/>
          </a:prstGeom>
        </p:spPr>
      </p:pic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1" y="1524000"/>
            <a:ext cx="6261371" cy="2252988"/>
          </a:xfrm>
        </p:spPr>
      </p:pic>
    </p:spTree>
    <p:extLst>
      <p:ext uri="{BB962C8B-B14F-4D97-AF65-F5344CB8AC3E}">
        <p14:creationId xmlns:p14="http://schemas.microsoft.com/office/powerpoint/2010/main" val="35334302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Repository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 marL="182563" lvl="1">
              <a:spcBef>
                <a:spcPts val="0"/>
              </a:spcBef>
            </a:pPr>
            <a:r>
              <a:rPr lang="en-US" sz="2800" dirty="0"/>
              <a:t>Formalizes conceptual metaphor theory  (</a:t>
            </a:r>
            <a:r>
              <a:rPr lang="en-US" sz="2800" dirty="0" err="1"/>
              <a:t>Lakoff</a:t>
            </a:r>
            <a:r>
              <a:rPr lang="en-US" sz="2800" dirty="0"/>
              <a:t>  &amp; Johnson, 1980)</a:t>
            </a:r>
          </a:p>
          <a:p>
            <a:pPr marL="182563" lvl="1">
              <a:spcBef>
                <a:spcPts val="0"/>
              </a:spcBef>
            </a:pPr>
            <a:endParaRPr lang="en-US" sz="2800" dirty="0"/>
          </a:p>
          <a:p>
            <a:pPr marL="182563" lvl="1">
              <a:spcBef>
                <a:spcPts val="0"/>
              </a:spcBef>
            </a:pPr>
            <a:r>
              <a:rPr lang="en-US" sz="2800" dirty="0"/>
              <a:t>Source and target domains are represented as frames (Fillmore 1976; </a:t>
            </a:r>
            <a:r>
              <a:rPr lang="en-US" sz="2800" dirty="0" err="1"/>
              <a:t>Ruppenhofer</a:t>
            </a:r>
            <a:r>
              <a:rPr lang="en-US" sz="2800" dirty="0"/>
              <a:t> et al. 2010)</a:t>
            </a:r>
          </a:p>
          <a:p>
            <a:pPr marL="182563" lvl="1">
              <a:spcBef>
                <a:spcPts val="0"/>
              </a:spcBef>
            </a:pPr>
            <a:endParaRPr lang="en-US" sz="2800" dirty="0"/>
          </a:p>
          <a:p>
            <a:pPr>
              <a:buClr>
                <a:schemeClr val="accent2"/>
              </a:buClr>
            </a:pPr>
            <a:r>
              <a:rPr lang="en-US" sz="2800" dirty="0"/>
              <a:t>Conceptual metaphors are represented as mappings from Source frames to Target frames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sz="2800" dirty="0"/>
              <a:t> </a:t>
            </a:r>
          </a:p>
          <a:p>
            <a:pPr>
              <a:buClr>
                <a:schemeClr val="accent2"/>
              </a:buClr>
            </a:pPr>
            <a:endParaRPr lang="en-US" sz="2800" dirty="0"/>
          </a:p>
          <a:p>
            <a:pPr>
              <a:buClr>
                <a:schemeClr val="accent2"/>
              </a:buClr>
            </a:pPr>
            <a:endParaRPr lang="en-US" dirty="0"/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33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Shape 132"/>
          <p:cNvSpPr txBox="1">
            <a:spLocks noGrp="1"/>
          </p:cNvSpPr>
          <p:nvPr>
            <p:ph type="title"/>
          </p:nvPr>
        </p:nvSpPr>
        <p:spPr>
          <a:xfrm>
            <a:off x="0" y="76201"/>
            <a:ext cx="8229600" cy="990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en-US" sz="4000" b="0" i="0" u="none" strike="noStrike" cap="none" dirty="0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rPr>
              <a:t>Metaphor Repository</a:t>
            </a:r>
          </a:p>
        </p:txBody>
      </p:sp>
      <p:sp>
        <p:nvSpPr>
          <p:cNvPr id="133" name="Shape 133"/>
          <p:cNvSpPr txBox="1">
            <a:spLocks noGrp="1"/>
          </p:cNvSpPr>
          <p:nvPr>
            <p:ph type="body" idx="1"/>
          </p:nvPr>
        </p:nvSpPr>
        <p:spPr>
          <a:xfrm>
            <a:off x="134353" y="917277"/>
            <a:ext cx="8229600" cy="48767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indent="-190500"/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and target domains are represented using frames (</a:t>
            </a:r>
            <a:r>
              <a:rPr lang="en-US" dirty="0"/>
              <a:t>Fillmore, 1976; </a:t>
            </a:r>
            <a:r>
              <a:rPr lang="en-US" dirty="0" err="1"/>
              <a:t>Ruppenhofer</a:t>
            </a:r>
            <a:r>
              <a:rPr lang="en-US" dirty="0"/>
              <a:t> et al., </a:t>
            </a:r>
            <a:r>
              <a:rPr lang="en-US" dirty="0">
                <a:solidFill>
                  <a:schemeClr val="tx1"/>
                </a:solidFill>
              </a:rPr>
              <a:t>2010)</a:t>
            </a:r>
            <a:endParaRPr lang="en-US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90500">
              <a:spcBef>
                <a:spcPts val="400"/>
              </a:spcBef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Conceptual metaphors are frame-to-frame mappings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ct val="25000"/>
              <a:buFont typeface="Arial"/>
              <a:buNone/>
            </a:pP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Shape 134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799" cy="32861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fld id="{00000000-1234-1234-1234-123412341234}" type="slidenum">
              <a:rPr lang="en-US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lang="en-US" sz="14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92" r="14808"/>
          <a:stretch/>
        </p:blipFill>
        <p:spPr>
          <a:xfrm>
            <a:off x="1204545" y="2135700"/>
            <a:ext cx="6875585" cy="4761401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" y="4823160"/>
            <a:ext cx="2250828" cy="2039816"/>
          </a:xfrm>
          <a:prstGeom prst="roundRect">
            <a:avLst/>
          </a:prstGeom>
          <a:solidFill>
            <a:srgbClr val="A79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338" y="4976336"/>
            <a:ext cx="231484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err="1">
                <a:latin typeface="Calibri" charset="0"/>
                <a:ea typeface="Calibri" charset="0"/>
                <a:cs typeface="Calibri" charset="0"/>
              </a:rPr>
              <a:t>poverty.n</a:t>
            </a:r>
            <a:endParaRPr lang="en-US" sz="2200" i="1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200" i="1" dirty="0" err="1">
                <a:latin typeface="Calibri" charset="0"/>
                <a:ea typeface="Calibri" charset="0"/>
                <a:cs typeface="Calibri" charset="0"/>
              </a:rPr>
              <a:t>impoverished.a</a:t>
            </a:r>
            <a:endParaRPr lang="en-US" sz="2200" i="1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200" i="1" dirty="0" err="1">
                <a:latin typeface="Calibri" charset="0"/>
                <a:ea typeface="Calibri" charset="0"/>
                <a:cs typeface="Calibri" charset="0"/>
              </a:rPr>
              <a:t>poor.a</a:t>
            </a:r>
            <a:endParaRPr lang="en-US" sz="2200" i="1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200" i="1" dirty="0" err="1">
                <a:latin typeface="Calibri" charset="0"/>
                <a:ea typeface="Calibri" charset="0"/>
                <a:cs typeface="Calibri" charset="0"/>
              </a:rPr>
              <a:t>poor.n</a:t>
            </a:r>
            <a:endParaRPr lang="en-US" sz="2200" i="1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200" i="1" dirty="0" err="1">
                <a:latin typeface="Calibri" charset="0"/>
                <a:ea typeface="Calibri" charset="0"/>
                <a:cs typeface="Calibri" charset="0"/>
              </a:rPr>
              <a:t>impoverishment.n</a:t>
            </a:r>
            <a:endParaRPr lang="en-US" sz="2200" i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420707" y="5222520"/>
            <a:ext cx="1723293" cy="1635480"/>
          </a:xfrm>
          <a:prstGeom prst="roundRect">
            <a:avLst/>
          </a:prstGeom>
          <a:solidFill>
            <a:srgbClr val="A79D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548196" y="5316985"/>
            <a:ext cx="227720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i="1" dirty="0" err="1">
                <a:latin typeface="Calibri" charset="0"/>
                <a:ea typeface="Calibri" charset="0"/>
                <a:cs typeface="Calibri" charset="0"/>
              </a:rPr>
              <a:t>fall.v</a:t>
            </a:r>
            <a:endParaRPr lang="en-US" sz="2300" i="1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300" i="1" dirty="0" err="1">
                <a:latin typeface="Calibri" charset="0"/>
                <a:ea typeface="Calibri" charset="0"/>
                <a:cs typeface="Calibri" charset="0"/>
              </a:rPr>
              <a:t>drop.v</a:t>
            </a:r>
            <a:endParaRPr lang="en-US" sz="2300" i="1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300" i="1" dirty="0" err="1">
                <a:latin typeface="Calibri" charset="0"/>
                <a:ea typeface="Calibri" charset="0"/>
                <a:cs typeface="Calibri" charset="0"/>
              </a:rPr>
              <a:t>plummet.v</a:t>
            </a:r>
            <a:endParaRPr lang="en-US" sz="2300" i="1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300" i="1" dirty="0" err="1">
                <a:latin typeface="Calibri" charset="0"/>
                <a:ea typeface="Calibri" charset="0"/>
                <a:cs typeface="Calibri" charset="0"/>
              </a:rPr>
              <a:t>plunge.v</a:t>
            </a:r>
            <a:endParaRPr lang="en-US" sz="2300" i="1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4329363" y="3564090"/>
            <a:ext cx="1420047" cy="3016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3784999" y="4230086"/>
            <a:ext cx="1420047" cy="3016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 flipV="1">
            <a:off x="3909945" y="5109959"/>
            <a:ext cx="1144553" cy="2845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4017611" y="5960807"/>
            <a:ext cx="1267645" cy="2845"/>
          </a:xfrm>
          <a:prstGeom prst="straightConnector1">
            <a:avLst/>
          </a:prstGeom>
          <a:ln w="38100">
            <a:solidFill>
              <a:srgbClr val="00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1872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Repository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 marL="182563" lvl="1">
              <a:spcBef>
                <a:spcPts val="0"/>
              </a:spcBef>
            </a:pPr>
            <a:r>
              <a:rPr lang="en-US" sz="2800" dirty="0"/>
              <a:t>Formalizes conceptual metaphor theory  (</a:t>
            </a:r>
            <a:r>
              <a:rPr lang="en-US" sz="2800" dirty="0" err="1"/>
              <a:t>Lakoff</a:t>
            </a:r>
            <a:r>
              <a:rPr lang="en-US" sz="2800" dirty="0"/>
              <a:t>  &amp; Johnson, 1980)</a:t>
            </a:r>
          </a:p>
          <a:p>
            <a:pPr marL="182563" lvl="1">
              <a:spcBef>
                <a:spcPts val="0"/>
              </a:spcBef>
            </a:pPr>
            <a:endParaRPr lang="en-US" sz="2800" dirty="0"/>
          </a:p>
          <a:p>
            <a:pPr marL="182563" lvl="1">
              <a:spcBef>
                <a:spcPts val="0"/>
              </a:spcBef>
            </a:pPr>
            <a:r>
              <a:rPr lang="en-US" sz="2800" dirty="0"/>
              <a:t>Source and target domains are represented as frames (Fillmore 1976; </a:t>
            </a:r>
            <a:r>
              <a:rPr lang="en-US" sz="2800" dirty="0" err="1"/>
              <a:t>Ruppenhofer</a:t>
            </a:r>
            <a:r>
              <a:rPr lang="en-US" sz="2800" dirty="0"/>
              <a:t> et al. 2010)</a:t>
            </a:r>
          </a:p>
          <a:p>
            <a:pPr marL="182563" lvl="1">
              <a:spcBef>
                <a:spcPts val="0"/>
              </a:spcBef>
            </a:pPr>
            <a:endParaRPr lang="en-US" sz="2800" dirty="0"/>
          </a:p>
          <a:p>
            <a:pPr>
              <a:buClr>
                <a:schemeClr val="accent2"/>
              </a:buClr>
            </a:pPr>
            <a:r>
              <a:rPr lang="en-US" sz="2800" dirty="0"/>
              <a:t>Conceptual metaphors are represented as mappings from Source frames to Target frames</a:t>
            </a:r>
          </a:p>
          <a:p>
            <a:pPr marL="0" indent="0">
              <a:buClr>
                <a:schemeClr val="accent2"/>
              </a:buClr>
              <a:buNone/>
            </a:pPr>
            <a:r>
              <a:rPr lang="en-US" sz="2800" dirty="0"/>
              <a:t> </a:t>
            </a:r>
          </a:p>
          <a:p>
            <a:pPr>
              <a:buClr>
                <a:schemeClr val="accent2"/>
              </a:buClr>
            </a:pPr>
            <a:r>
              <a:rPr lang="en-US" sz="2800" dirty="0"/>
              <a:t>Repository includes networks of frames and conceptual metaphors</a:t>
            </a:r>
          </a:p>
          <a:p>
            <a:pPr>
              <a:buClr>
                <a:schemeClr val="accent2"/>
              </a:buClr>
            </a:pPr>
            <a:endParaRPr lang="en-US" sz="2800" dirty="0"/>
          </a:p>
          <a:p>
            <a:pPr>
              <a:buClr>
                <a:schemeClr val="accent2"/>
              </a:buClr>
            </a:pPr>
            <a:endParaRPr lang="en-US" dirty="0"/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687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1346686"/>
            <a:ext cx="7277100" cy="5318852"/>
          </a:xfrm>
          <a:solidFill>
            <a:schemeClr val="bg1">
              <a:lumMod val="85000"/>
            </a:schemeClr>
          </a:solidFill>
        </p:spPr>
      </p:pic>
      <p:sp>
        <p:nvSpPr>
          <p:cNvPr id="3" name="Oval 2"/>
          <p:cNvSpPr/>
          <p:nvPr/>
        </p:nvSpPr>
        <p:spPr>
          <a:xfrm>
            <a:off x="2997200" y="3276600"/>
            <a:ext cx="1828800" cy="584200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Disease frame family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63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98500"/>
            <a:ext cx="9157500" cy="56451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4509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Metaphor: SOCIAL PROBLEMS ARE PHYSICAL AFFLICTIONS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85900" y="2458560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+mn-lt"/>
              </a:rPr>
              <a:t>Target frame: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4035" y="2459870"/>
            <a:ext cx="2781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latin typeface="+mn-lt"/>
              </a:rPr>
              <a:t>Source frame:</a:t>
            </a:r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2921535"/>
            <a:ext cx="5574014" cy="3519134"/>
          </a:xfrm>
        </p:spPr>
      </p:pic>
      <p:cxnSp>
        <p:nvCxnSpPr>
          <p:cNvPr id="15" name="Straight Arrow Connector 14"/>
          <p:cNvCxnSpPr/>
          <p:nvPr/>
        </p:nvCxnSpPr>
        <p:spPr>
          <a:xfrm flipH="1">
            <a:off x="3505200" y="3683000"/>
            <a:ext cx="762000" cy="0"/>
          </a:xfrm>
          <a:prstGeom prst="straightConnector1">
            <a:avLst/>
          </a:prstGeom>
          <a:ln w="57150">
            <a:solidFill>
              <a:srgbClr val="3823D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52987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Metaphor: SOCIAL PROBLEMS ARE PHYSICAL AFFLICTIONS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47" y="2286000"/>
            <a:ext cx="7995051" cy="37338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198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308" y="1600200"/>
            <a:ext cx="6689042" cy="64897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Metaphor: SOCIAL PROBLEMS ARE PHYSICAL AFFLICTIONS</a:t>
            </a:r>
          </a:p>
        </p:txBody>
      </p:sp>
    </p:spTree>
    <p:extLst>
      <p:ext uri="{BB962C8B-B14F-4D97-AF65-F5344CB8AC3E}">
        <p14:creationId xmlns:p14="http://schemas.microsoft.com/office/powerpoint/2010/main" val="21398178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Metaphor network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83820"/>
            <a:ext cx="8924036" cy="4401079"/>
          </a:xfrm>
        </p:spPr>
      </p:pic>
    </p:spTree>
    <p:extLst>
      <p:ext uri="{BB962C8B-B14F-4D97-AF65-F5344CB8AC3E}">
        <p14:creationId xmlns:p14="http://schemas.microsoft.com/office/powerpoint/2010/main" val="23782653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Metaphor: SOCIAL PROBLEMS ARE PHYSICAL AFFLICTIONS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04640"/>
            <a:ext cx="10261600" cy="363416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007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Inter-related networks: </a:t>
            </a:r>
            <a:br>
              <a:rPr lang="en-US" dirty="0"/>
            </a:br>
            <a:r>
              <a:rPr lang="en-US" dirty="0"/>
              <a:t>      frames and conceptual metaphors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375093" y="2623632"/>
            <a:ext cx="8645521" cy="2930834"/>
            <a:chOff x="341912" y="3720626"/>
            <a:chExt cx="8645521" cy="2930834"/>
          </a:xfrm>
        </p:grpSpPr>
        <p:sp>
          <p:nvSpPr>
            <p:cNvPr id="5" name="Oval 4"/>
            <p:cNvSpPr/>
            <p:nvPr/>
          </p:nvSpPr>
          <p:spPr>
            <a:xfrm>
              <a:off x="7158930" y="4331962"/>
              <a:ext cx="1828503" cy="976316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Physical Affliction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6658321" y="5837069"/>
              <a:ext cx="1308100" cy="814391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Disease</a:t>
              </a:r>
            </a:p>
          </p:txBody>
        </p:sp>
        <p:cxnSp>
          <p:nvCxnSpPr>
            <p:cNvPr id="7" name="Straight Arrow Connector 6"/>
            <p:cNvCxnSpPr>
              <a:stCxn id="15" idx="0"/>
            </p:cNvCxnSpPr>
            <p:nvPr/>
          </p:nvCxnSpPr>
          <p:spPr>
            <a:xfrm flipV="1">
              <a:off x="902300" y="5262123"/>
              <a:ext cx="355000" cy="609069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682231" y="4331962"/>
              <a:ext cx="1471017" cy="936635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Social Problem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1746947" y="5871192"/>
              <a:ext cx="1302545" cy="780268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Poverty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29032" y="3720626"/>
              <a:ext cx="4708127" cy="619124"/>
            </a:xfrm>
            <a:prstGeom prst="rect">
              <a:avLst/>
            </a:prstGeom>
            <a:solidFill>
              <a:srgbClr val="FDE4A5"/>
            </a:solidFill>
            <a:ln w="571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cap="small" dirty="0">
                  <a:solidFill>
                    <a:prstClr val="black"/>
                  </a:solidFill>
                </a:rPr>
                <a:t>Social Problems Are Physical Afflictions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 flipV="1">
              <a:off x="1642174" y="5262123"/>
              <a:ext cx="599479" cy="609069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7402812" y="5294099"/>
              <a:ext cx="298746" cy="54297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4752283" y="4331962"/>
              <a:ext cx="5557" cy="1284493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3430689" y="5383103"/>
              <a:ext cx="2643187" cy="558800"/>
            </a:xfrm>
            <a:prstGeom prst="rect">
              <a:avLst/>
            </a:prstGeom>
            <a:solidFill>
              <a:srgbClr val="FDE4A5"/>
            </a:solidFill>
            <a:ln w="571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cap="small" dirty="0">
                  <a:solidFill>
                    <a:prstClr val="black"/>
                  </a:solidFill>
                </a:rPr>
                <a:t>Poverty Is A Disease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341912" y="5871192"/>
              <a:ext cx="1120775" cy="780268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Crime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1908277" y="4139474"/>
              <a:ext cx="489943" cy="289128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9" idx="7"/>
              <a:endCxn id="14" idx="1"/>
            </p:cNvCxnSpPr>
            <p:nvPr/>
          </p:nvCxnSpPr>
          <p:spPr>
            <a:xfrm flipV="1">
              <a:off x="2858739" y="5662503"/>
              <a:ext cx="571950" cy="322957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7104066" y="4112891"/>
              <a:ext cx="597492" cy="309564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79433" y="5812711"/>
              <a:ext cx="667545" cy="226044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271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Inter-related networks: </a:t>
            </a:r>
            <a:br>
              <a:rPr lang="en-US" dirty="0"/>
            </a:br>
            <a:r>
              <a:rPr lang="en-US" dirty="0"/>
              <a:t>      frames and conceptual metaphors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grpSp>
        <p:nvGrpSpPr>
          <p:cNvPr id="20" name="Group 19"/>
          <p:cNvGrpSpPr/>
          <p:nvPr/>
        </p:nvGrpSpPr>
        <p:grpSpPr>
          <a:xfrm>
            <a:off x="375093" y="2623632"/>
            <a:ext cx="8645521" cy="2930834"/>
            <a:chOff x="341912" y="3720626"/>
            <a:chExt cx="8645521" cy="2930834"/>
          </a:xfrm>
        </p:grpSpPr>
        <p:sp>
          <p:nvSpPr>
            <p:cNvPr id="5" name="Oval 4"/>
            <p:cNvSpPr/>
            <p:nvPr/>
          </p:nvSpPr>
          <p:spPr>
            <a:xfrm>
              <a:off x="7158930" y="4331962"/>
              <a:ext cx="1828503" cy="976316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Physical Affliction</a:t>
              </a:r>
            </a:p>
          </p:txBody>
        </p:sp>
        <p:sp>
          <p:nvSpPr>
            <p:cNvPr id="6" name="Oval 5"/>
            <p:cNvSpPr/>
            <p:nvPr/>
          </p:nvSpPr>
          <p:spPr>
            <a:xfrm>
              <a:off x="6658321" y="5837069"/>
              <a:ext cx="1308100" cy="814391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Disease</a:t>
              </a:r>
            </a:p>
          </p:txBody>
        </p:sp>
        <p:cxnSp>
          <p:nvCxnSpPr>
            <p:cNvPr id="7" name="Straight Arrow Connector 6"/>
            <p:cNvCxnSpPr>
              <a:stCxn id="15" idx="0"/>
            </p:cNvCxnSpPr>
            <p:nvPr/>
          </p:nvCxnSpPr>
          <p:spPr>
            <a:xfrm flipV="1">
              <a:off x="902300" y="5262123"/>
              <a:ext cx="355000" cy="609069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Oval 7"/>
            <p:cNvSpPr/>
            <p:nvPr/>
          </p:nvSpPr>
          <p:spPr>
            <a:xfrm>
              <a:off x="682231" y="4331962"/>
              <a:ext cx="1471017" cy="936635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Social Problem</a:t>
              </a:r>
            </a:p>
          </p:txBody>
        </p:sp>
        <p:sp>
          <p:nvSpPr>
            <p:cNvPr id="9" name="Oval 8"/>
            <p:cNvSpPr/>
            <p:nvPr/>
          </p:nvSpPr>
          <p:spPr>
            <a:xfrm>
              <a:off x="1746947" y="5871192"/>
              <a:ext cx="1302545" cy="780268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Poverty</a:t>
              </a: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429032" y="3720626"/>
              <a:ext cx="4708127" cy="619124"/>
            </a:xfrm>
            <a:prstGeom prst="rect">
              <a:avLst/>
            </a:prstGeom>
            <a:solidFill>
              <a:srgbClr val="FDE4A5"/>
            </a:solidFill>
            <a:ln w="571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cap="small" dirty="0">
                  <a:solidFill>
                    <a:prstClr val="black"/>
                  </a:solidFill>
                </a:rPr>
                <a:t>Social Problems Are Physical Afflictions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 flipV="1">
              <a:off x="1642174" y="5262123"/>
              <a:ext cx="599479" cy="609069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V="1">
              <a:off x="7402812" y="5294099"/>
              <a:ext cx="298746" cy="542970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V="1">
              <a:off x="4752283" y="4331962"/>
              <a:ext cx="5557" cy="1284493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olid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3430689" y="5383103"/>
              <a:ext cx="2643187" cy="558800"/>
            </a:xfrm>
            <a:prstGeom prst="rect">
              <a:avLst/>
            </a:prstGeom>
            <a:solidFill>
              <a:srgbClr val="FDE4A5"/>
            </a:solidFill>
            <a:ln w="5715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200" cap="small" dirty="0">
                  <a:solidFill>
                    <a:prstClr val="black"/>
                  </a:solidFill>
                </a:rPr>
                <a:t>Poverty Is A Disease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341912" y="5871192"/>
              <a:ext cx="1120775" cy="780268"/>
            </a:xfrm>
            <a:prstGeom prst="ellipse">
              <a:avLst/>
            </a:prstGeom>
            <a:solidFill>
              <a:srgbClr val="9F94E0"/>
            </a:solidFill>
            <a:ln w="57150">
              <a:solidFill>
                <a:srgbClr val="0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solidFill>
                    <a:prstClr val="black"/>
                  </a:solidFill>
                </a:rPr>
                <a:t>Crime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1908277" y="4139474"/>
              <a:ext cx="489943" cy="289128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>
              <a:stCxn id="9" idx="7"/>
              <a:endCxn id="14" idx="1"/>
            </p:cNvCxnSpPr>
            <p:nvPr/>
          </p:nvCxnSpPr>
          <p:spPr>
            <a:xfrm flipV="1">
              <a:off x="2858739" y="5662503"/>
              <a:ext cx="571950" cy="322957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7104066" y="4112891"/>
              <a:ext cx="597492" cy="309564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6079433" y="5812711"/>
              <a:ext cx="667545" cy="226044"/>
            </a:xfrm>
            <a:prstGeom prst="line">
              <a:avLst/>
            </a:prstGeom>
            <a:ln w="57150" cmpd="dbl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/>
          <p:cNvSpPr/>
          <p:nvPr/>
        </p:nvSpPr>
        <p:spPr>
          <a:xfrm>
            <a:off x="528480" y="1752600"/>
            <a:ext cx="7545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Several different lexical items may evoke a given frame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16495" y="5657671"/>
            <a:ext cx="1532809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poverty</a:t>
            </a:r>
          </a:p>
          <a:p>
            <a:r>
              <a:rPr lang="en-US" sz="1600" i="1" dirty="0"/>
              <a:t>impoverishment</a:t>
            </a:r>
          </a:p>
          <a:p>
            <a:r>
              <a:rPr lang="en-US" sz="1600" i="1" dirty="0"/>
              <a:t>destitution</a:t>
            </a:r>
          </a:p>
          <a:p>
            <a:r>
              <a:rPr lang="en-US" sz="1600" i="1" dirty="0"/>
              <a:t>Indigence …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91502" y="5662782"/>
            <a:ext cx="1081115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disease</a:t>
            </a:r>
          </a:p>
          <a:p>
            <a:r>
              <a:rPr lang="en-US" sz="1600" i="1" dirty="0"/>
              <a:t>illness</a:t>
            </a:r>
          </a:p>
          <a:p>
            <a:r>
              <a:rPr lang="en-US" sz="1600" i="1" dirty="0"/>
              <a:t>sickness</a:t>
            </a:r>
          </a:p>
          <a:p>
            <a:r>
              <a:rPr lang="en-US" sz="1600" i="1" dirty="0"/>
              <a:t>sick …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110543" y="5662782"/>
            <a:ext cx="1458480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i="1" dirty="0"/>
              <a:t>crime</a:t>
            </a:r>
          </a:p>
          <a:p>
            <a:r>
              <a:rPr lang="en-US" sz="1600" i="1" dirty="0"/>
              <a:t>felony</a:t>
            </a:r>
          </a:p>
          <a:p>
            <a:r>
              <a:rPr lang="en-US" sz="1600" i="1" dirty="0"/>
              <a:t>criminal</a:t>
            </a:r>
          </a:p>
          <a:p>
            <a:r>
              <a:rPr lang="en-US" sz="1600" i="1" dirty="0"/>
              <a:t>perpetrator …</a:t>
            </a:r>
          </a:p>
        </p:txBody>
      </p:sp>
      <p:cxnSp>
        <p:nvCxnSpPr>
          <p:cNvPr id="26" name="Straight Connector 25"/>
          <p:cNvCxnSpPr/>
          <p:nvPr/>
        </p:nvCxnSpPr>
        <p:spPr>
          <a:xfrm flipV="1">
            <a:off x="486812" y="5545606"/>
            <a:ext cx="207446" cy="1171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9" idx="5"/>
          </p:cNvCxnSpPr>
          <p:nvPr/>
        </p:nvCxnSpPr>
        <p:spPr>
          <a:xfrm flipH="1" flipV="1">
            <a:off x="2891920" y="5440198"/>
            <a:ext cx="149917" cy="23144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6926756" y="5545606"/>
            <a:ext cx="207446" cy="1171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0482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Repository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sz="2800" dirty="0"/>
              <a:t>Customized Semantic </a:t>
            </a:r>
            <a:r>
              <a:rPr lang="en-US" sz="2800" dirty="0" err="1"/>
              <a:t>MediaWiki</a:t>
            </a:r>
            <a:r>
              <a:rPr lang="en-US" sz="2800" dirty="0"/>
              <a:t> (</a:t>
            </a:r>
            <a:r>
              <a:rPr lang="en-US" sz="2800" dirty="0" err="1"/>
              <a:t>Krötzsch</a:t>
            </a:r>
            <a:r>
              <a:rPr lang="en-US" sz="2800" dirty="0"/>
              <a:t> et al. 2006), partially publicly available at </a:t>
            </a:r>
            <a:r>
              <a:rPr lang="en-CA" sz="2800" dirty="0">
                <a:hlinkClick r:id="rId3"/>
              </a:rPr>
              <a:t>https://metaphor.icsi.berkeley.edu/pub/en/</a:t>
            </a:r>
            <a:endParaRPr lang="en-US" sz="2800" dirty="0"/>
          </a:p>
          <a:p>
            <a:pPr>
              <a:buClr>
                <a:schemeClr val="accent2"/>
              </a:buClr>
            </a:pPr>
            <a:r>
              <a:rPr lang="en-US" sz="2800" dirty="0"/>
              <a:t>Wiki is modified by linguistic analysts using Forms</a:t>
            </a:r>
          </a:p>
          <a:p>
            <a:pPr>
              <a:buClr>
                <a:schemeClr val="accent2"/>
              </a:buClr>
            </a:pPr>
            <a:endParaRPr lang="en-US" dirty="0"/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6647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Frame and conceptual metaphor relations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B8C1871D-6BB6-7E42-AA0B-43A55A3D3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04804"/>
            <a:ext cx="9144000" cy="5101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4692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Repository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sz="2800" dirty="0"/>
              <a:t>Customized Semantic </a:t>
            </a:r>
            <a:r>
              <a:rPr lang="en-US" sz="2800" dirty="0" err="1"/>
              <a:t>MediaWiki</a:t>
            </a:r>
            <a:r>
              <a:rPr lang="en-US" sz="2800" dirty="0"/>
              <a:t> (</a:t>
            </a:r>
            <a:r>
              <a:rPr lang="en-US" sz="2800" dirty="0" err="1"/>
              <a:t>Krötzsch</a:t>
            </a:r>
            <a:r>
              <a:rPr lang="en-US" sz="2800" dirty="0"/>
              <a:t> et al. 2006), partially publicly available at </a:t>
            </a:r>
            <a:r>
              <a:rPr lang="en-CA" sz="2800" dirty="0">
                <a:hlinkClick r:id="rId3"/>
              </a:rPr>
              <a:t>https://metaphor.icsi.berkeley.edu/pub/en/</a:t>
            </a:r>
            <a:endParaRPr lang="en-US" sz="2800" dirty="0"/>
          </a:p>
          <a:p>
            <a:pPr>
              <a:buClr>
                <a:schemeClr val="accent2"/>
              </a:buClr>
            </a:pPr>
            <a:r>
              <a:rPr lang="en-US" sz="2800" dirty="0"/>
              <a:t>Extraction process converts the Wiki to RDF triples using an ontology defined in OWL</a:t>
            </a:r>
          </a:p>
          <a:p>
            <a:pPr lvl="1">
              <a:buClr>
                <a:schemeClr val="accent2"/>
              </a:buClr>
            </a:pPr>
            <a:r>
              <a:rPr lang="en-US" sz="2400" dirty="0"/>
              <a:t>Metaphors, frames, roles, mappings, and lexical units are all object types</a:t>
            </a:r>
          </a:p>
          <a:p>
            <a:pPr lvl="1">
              <a:buClr>
                <a:schemeClr val="accent2"/>
              </a:buClr>
            </a:pPr>
            <a:r>
              <a:rPr lang="en-US" sz="2400" dirty="0"/>
              <a:t>Metaphors have source and target frames</a:t>
            </a:r>
          </a:p>
          <a:p>
            <a:pPr lvl="1">
              <a:buClr>
                <a:schemeClr val="accent2"/>
              </a:buClr>
            </a:pPr>
            <a:r>
              <a:rPr lang="en-US" sz="2400" dirty="0"/>
              <a:t>Frames have roles and lexical units</a:t>
            </a:r>
          </a:p>
          <a:p>
            <a:pPr lvl="1">
              <a:buClr>
                <a:schemeClr val="accent2"/>
              </a:buClr>
            </a:pPr>
            <a:r>
              <a:rPr lang="en-US" sz="2400" dirty="0"/>
              <a:t>Mappings have target and source roles </a:t>
            </a:r>
          </a:p>
          <a:p>
            <a:pPr>
              <a:buClr>
                <a:schemeClr val="accent2"/>
              </a:buClr>
            </a:pPr>
            <a:endParaRPr lang="en-US" dirty="0"/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3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22ADBB-7A77-7D45-ACE8-828D3286C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03" y="0"/>
            <a:ext cx="7363193" cy="6858000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C7DF4A4-0924-634F-98B6-45F1E39A0F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B8B544F-BAF4-AE45-AF3B-B42B78254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19770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Repository Implementation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CF26B3-F084-2345-9EBB-A055FC01B0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14600"/>
            <a:ext cx="9144000" cy="4166447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7B86C5F-CD25-9A4B-BB62-833B0AF2BEA0}"/>
              </a:ext>
            </a:extLst>
          </p:cNvPr>
          <p:cNvSpPr/>
          <p:nvPr/>
        </p:nvSpPr>
        <p:spPr>
          <a:xfrm>
            <a:off x="0" y="2514600"/>
            <a:ext cx="991518" cy="36080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0996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Extraction Process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2" y="1247776"/>
            <a:ext cx="8853611" cy="554355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02975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" y="1249427"/>
            <a:ext cx="8835763" cy="553237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dirty="0"/>
              <a:t>Extraction Process</a:t>
            </a:r>
          </a:p>
        </p:txBody>
      </p:sp>
    </p:spTree>
    <p:extLst>
      <p:ext uri="{BB962C8B-B14F-4D97-AF65-F5344CB8AC3E}">
        <p14:creationId xmlns:p14="http://schemas.microsoft.com/office/powerpoint/2010/main" val="8534291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Metaphor extraction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30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339117191"/>
              </p:ext>
            </p:extLst>
          </p:nvPr>
        </p:nvGraphicFramePr>
        <p:xfrm>
          <a:off x="296323" y="919745"/>
          <a:ext cx="8568266" cy="2301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3416300"/>
            <a:ext cx="8229600" cy="3060700"/>
          </a:xfrm>
        </p:spPr>
        <p:txBody>
          <a:bodyPr/>
          <a:lstStyle/>
          <a:p>
            <a:pPr marL="0" indent="0">
              <a:buClr>
                <a:schemeClr val="accent2"/>
              </a:buClr>
              <a:buSzPct val="100000"/>
              <a:buNone/>
            </a:pPr>
            <a:r>
              <a:rPr lang="en-US" sz="3000" dirty="0"/>
              <a:t>Filter by terms in the corpus: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dirty="0"/>
              <a:t>Target term(s) for a given semantic domain, e.g. </a:t>
            </a:r>
            <a:r>
              <a:rPr lang="en-US" sz="2600" i="1" dirty="0"/>
              <a:t>poverty, impoverishment, destitute, …</a:t>
            </a:r>
          </a:p>
          <a:p>
            <a:pPr marL="274637" lvl="1" indent="0">
              <a:buClr>
                <a:schemeClr val="accent2"/>
              </a:buClr>
              <a:buSzPct val="100000"/>
              <a:buNone/>
            </a:pPr>
            <a:r>
              <a:rPr lang="en-US" sz="2600" dirty="0"/>
              <a:t>       OR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dirty="0"/>
              <a:t>Source term(s) for a given semantic domain, e.g. </a:t>
            </a:r>
            <a:r>
              <a:rPr lang="en-US" sz="2600" i="1" dirty="0"/>
              <a:t>disease, illness, sick, …</a:t>
            </a:r>
          </a:p>
        </p:txBody>
      </p:sp>
    </p:spTree>
    <p:extLst>
      <p:ext uri="{BB962C8B-B14F-4D97-AF65-F5344CB8AC3E}">
        <p14:creationId xmlns:p14="http://schemas.microsoft.com/office/powerpoint/2010/main" val="1546349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Metaphor extraction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31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9517857"/>
              </p:ext>
            </p:extLst>
          </p:nvPr>
        </p:nvGraphicFramePr>
        <p:xfrm>
          <a:off x="296323" y="919745"/>
          <a:ext cx="8568266" cy="2301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40288" y="3028950"/>
            <a:ext cx="82465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00000"/>
            </a:pPr>
            <a:r>
              <a:rPr lang="en-US" sz="2800" dirty="0">
                <a:latin typeface="+mn-lt"/>
              </a:rPr>
              <a:t>Conceptual metaphors are typically expressed in particular syntactic patterns </a:t>
            </a:r>
          </a:p>
          <a:p>
            <a:pPr>
              <a:buSzPct val="100000"/>
            </a:pPr>
            <a:endParaRPr lang="en-US" sz="2800" dirty="0">
              <a:latin typeface="+mn-lt"/>
            </a:endParaRPr>
          </a:p>
          <a:p>
            <a:pPr>
              <a:buClr>
                <a:schemeClr val="accent2"/>
              </a:buClr>
            </a:pPr>
            <a:r>
              <a:rPr lang="en-US" sz="2800" dirty="0">
                <a:latin typeface="+mn-lt"/>
              </a:rPr>
              <a:t>Target and source lexemes reliably occupy certain grammatical slots. (Croft 2002; Sullivan 2013). E.g.:</a:t>
            </a:r>
          </a:p>
          <a:p>
            <a:pPr marL="457200" indent="-4572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dirty="0">
                <a:latin typeface="+mn-lt"/>
              </a:rPr>
              <a:t>Source is verb, Target is argument: </a:t>
            </a:r>
            <a:r>
              <a:rPr lang="en-US" sz="2600" b="1" i="1" dirty="0">
                <a:latin typeface="+mn-lt"/>
              </a:rPr>
              <a:t>Prices rose</a:t>
            </a:r>
          </a:p>
          <a:p>
            <a:pPr marL="457200" indent="-457200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600" u="sng" dirty="0">
                <a:latin typeface="+mn-lt"/>
              </a:rPr>
              <a:t>not</a:t>
            </a:r>
            <a:r>
              <a:rPr lang="en-US" sz="2600" dirty="0">
                <a:latin typeface="+mn-lt"/>
              </a:rPr>
              <a:t> Target is verb, Source is argument: </a:t>
            </a:r>
            <a:r>
              <a:rPr lang="en-US" sz="2600" b="1" dirty="0">
                <a:latin typeface="+mn-lt"/>
              </a:rPr>
              <a:t> ??</a:t>
            </a:r>
            <a:r>
              <a:rPr lang="en-US" sz="2600" b="1" i="1" dirty="0">
                <a:latin typeface="+mn-lt"/>
              </a:rPr>
              <a:t>Higher locations priced </a:t>
            </a:r>
          </a:p>
          <a:p>
            <a:pPr>
              <a:buClr>
                <a:schemeClr val="accent2"/>
              </a:buClr>
            </a:pPr>
            <a:r>
              <a:rPr lang="en-US" sz="2600" b="1" dirty="0">
                <a:latin typeface="+mn-lt"/>
              </a:rPr>
              <a:t>                </a:t>
            </a:r>
            <a:endParaRPr lang="en-US" sz="2600" b="1" i="1" dirty="0">
              <a:latin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6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8816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Metaphoric constructions:</a:t>
            </a:r>
            <a:br>
              <a:rPr lang="en-US" dirty="0"/>
            </a:br>
            <a:r>
              <a:rPr lang="en-US" dirty="0"/>
              <a:t>   </a:t>
            </a:r>
            <a:r>
              <a:rPr lang="en-US" sz="3100" dirty="0"/>
              <a:t>Source is verb, Target is argument</a:t>
            </a:r>
            <a:br>
              <a:rPr lang="en-US" sz="3100" dirty="0"/>
            </a:br>
            <a:endParaRPr lang="en-US" sz="3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53000"/>
          </a:xfrm>
        </p:spPr>
        <p:txBody>
          <a:bodyPr rtlCol="0">
            <a:normAutofit/>
          </a:bodyPr>
          <a:lstStyle/>
          <a:p>
            <a:pPr marL="571500" indent="-51435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z="2100" b="1" u="sng" dirty="0"/>
          </a:p>
          <a:p>
            <a:pPr marL="400050" indent="-342900" fontAlgn="auto">
              <a:spcAft>
                <a:spcPts val="0"/>
              </a:spcAft>
              <a:buSzPct val="100000"/>
              <a:buFont typeface="Arial"/>
              <a:buChar char="•"/>
              <a:defRPr/>
            </a:pPr>
            <a:r>
              <a:rPr lang="en-US" b="1" u="sng" dirty="0"/>
              <a:t>Subject (</a:t>
            </a:r>
            <a:r>
              <a:rPr lang="en-US" b="1" u="sng" dirty="0">
                <a:solidFill>
                  <a:schemeClr val="accent2"/>
                </a:solidFill>
              </a:rPr>
              <a:t>Target</a:t>
            </a:r>
            <a:r>
              <a:rPr lang="en-US" b="1" u="sng" dirty="0"/>
              <a:t>) + Verb (</a:t>
            </a:r>
            <a:r>
              <a:rPr lang="en-US" b="1" u="sng" dirty="0">
                <a:solidFill>
                  <a:srgbClr val="008000"/>
                </a:solidFill>
              </a:rPr>
              <a:t>Source</a:t>
            </a:r>
            <a:r>
              <a:rPr lang="en-US" b="1" u="sng" dirty="0"/>
              <a:t>)</a:t>
            </a:r>
          </a:p>
          <a:p>
            <a:pPr marL="674370" lvl="1" indent="-342900" fontAlgn="auto"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400" i="1" dirty="0">
                <a:solidFill>
                  <a:schemeClr val="accent2"/>
                </a:solidFill>
              </a:rPr>
              <a:t>poverty</a:t>
            </a:r>
            <a:r>
              <a:rPr lang="en-US" sz="2400" i="1" dirty="0"/>
              <a:t> and early death </a:t>
            </a:r>
            <a:r>
              <a:rPr lang="en-US" sz="2400" i="1" dirty="0">
                <a:solidFill>
                  <a:srgbClr val="008000"/>
                </a:solidFill>
              </a:rPr>
              <a:t>threatened</a:t>
            </a:r>
            <a:r>
              <a:rPr lang="en-US" sz="2400" i="1" dirty="0"/>
              <a:t> family life </a:t>
            </a:r>
            <a:r>
              <a:rPr lang="en-US" sz="2400" dirty="0"/>
              <a:t>(BNC:AP7)</a:t>
            </a:r>
          </a:p>
          <a:p>
            <a:pPr marL="674370" lvl="1" indent="-34290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/>
          </a:p>
          <a:p>
            <a:pPr marL="331470" lvl="1" indent="0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2400" dirty="0"/>
              <a:t> </a:t>
            </a:r>
            <a:endParaRPr lang="en-US" sz="2400" b="1" u="sng" dirty="0"/>
          </a:p>
          <a:p>
            <a:pPr marL="400050" indent="-342900" fontAlgn="auto">
              <a:spcAft>
                <a:spcPts val="0"/>
              </a:spcAft>
              <a:buSzPct val="100000"/>
              <a:buFont typeface="Arial" pitchFamily="34" charset="0"/>
              <a:buChar char="•"/>
              <a:defRPr/>
            </a:pPr>
            <a:r>
              <a:rPr lang="en-US" b="1" u="sng" dirty="0"/>
              <a:t>Verb (</a:t>
            </a:r>
            <a:r>
              <a:rPr lang="en-US" b="1" u="sng" dirty="0">
                <a:solidFill>
                  <a:srgbClr val="008000"/>
                </a:solidFill>
              </a:rPr>
              <a:t>Source</a:t>
            </a:r>
            <a:r>
              <a:rPr lang="en-US" b="1" u="sng" dirty="0"/>
              <a:t>) +</a:t>
            </a:r>
            <a:r>
              <a:rPr lang="en-US" b="1" u="sng" dirty="0">
                <a:solidFill>
                  <a:srgbClr val="000000"/>
                </a:solidFill>
              </a:rPr>
              <a:t> </a:t>
            </a:r>
            <a:r>
              <a:rPr lang="en-US" b="1" u="sng" dirty="0"/>
              <a:t>Direct Object</a:t>
            </a:r>
            <a:r>
              <a:rPr lang="en-US" b="1" u="sng" dirty="0">
                <a:solidFill>
                  <a:srgbClr val="000000"/>
                </a:solidFill>
              </a:rPr>
              <a:t> </a:t>
            </a:r>
            <a:r>
              <a:rPr lang="en-US" b="1" u="sng" dirty="0"/>
              <a:t>(</a:t>
            </a:r>
            <a:r>
              <a:rPr lang="en-US" b="1" u="sng" dirty="0">
                <a:solidFill>
                  <a:srgbClr val="F2700E"/>
                </a:solidFill>
              </a:rPr>
              <a:t>Target</a:t>
            </a:r>
            <a:r>
              <a:rPr lang="en-US" b="1" u="sng" dirty="0"/>
              <a:t>)</a:t>
            </a:r>
          </a:p>
          <a:p>
            <a:pPr lvl="1" indent="-182880" fontAlgn="auto"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400" i="1" dirty="0"/>
              <a:t>The measure was principally designed to </a:t>
            </a:r>
            <a:r>
              <a:rPr lang="en-US" sz="2400" i="1" dirty="0">
                <a:solidFill>
                  <a:srgbClr val="008000"/>
                </a:solidFill>
              </a:rPr>
              <a:t>tackle</a:t>
            </a:r>
            <a:r>
              <a:rPr lang="en-US" sz="2400" i="1" dirty="0"/>
              <a:t> </a:t>
            </a:r>
            <a:r>
              <a:rPr lang="en-US" sz="2400" i="1" dirty="0">
                <a:solidFill>
                  <a:schemeClr val="accent2"/>
                </a:solidFill>
              </a:rPr>
              <a:t>homelessness</a:t>
            </a:r>
            <a:r>
              <a:rPr lang="en-US" sz="2400" i="1" dirty="0"/>
              <a:t> </a:t>
            </a:r>
            <a:r>
              <a:rPr lang="en-US" sz="2400" dirty="0"/>
              <a:t>(BNC:G20)</a:t>
            </a:r>
            <a:endParaRPr lang="en-US" sz="2400" b="1" i="1" u="sng" dirty="0">
              <a:solidFill>
                <a:srgbClr val="009900"/>
              </a:solidFill>
            </a:endParaRP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03712" y="19050"/>
            <a:ext cx="1066800" cy="3286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B69F189-D1C4-4ABA-A8BC-5DDD09D1B03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32</a:t>
            </a:fld>
            <a:endParaRPr lang="en-US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496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6364453"/>
              </p:ext>
            </p:extLst>
          </p:nvPr>
        </p:nvGraphicFramePr>
        <p:xfrm>
          <a:off x="266700" y="965518"/>
          <a:ext cx="8686800" cy="52284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13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73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78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Constructional pattern</a:t>
                      </a:r>
                      <a:endParaRPr lang="en-US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Examples</a:t>
                      </a:r>
                      <a:endParaRPr lang="en-US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T-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subj_S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-verb</a:t>
                      </a: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poverty infects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T-</a:t>
                      </a:r>
                      <a:r>
                        <a:rPr lang="fr-FR" sz="2000" b="1" dirty="0" err="1">
                          <a:solidFill>
                            <a:schemeClr val="tx1"/>
                          </a:solidFill>
                          <a:effectLst/>
                        </a:rPr>
                        <a:t>subj_S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fr-FR" sz="2000" b="1" dirty="0" err="1">
                          <a:solidFill>
                            <a:schemeClr val="tx1"/>
                          </a:solidFill>
                          <a:effectLst/>
                        </a:rPr>
                        <a:t>verb-conj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poverty infects and maims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78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T-</a:t>
                      </a:r>
                      <a:r>
                        <a:rPr lang="fr-FR" sz="2000" b="1" dirty="0" err="1">
                          <a:solidFill>
                            <a:schemeClr val="tx1"/>
                          </a:solidFill>
                          <a:effectLst/>
                        </a:rPr>
                        <a:t>subj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fr-FR" sz="2000" b="1" dirty="0" err="1">
                          <a:solidFill>
                            <a:schemeClr val="tx1"/>
                          </a:solidFill>
                          <a:effectLst/>
                        </a:rPr>
                        <a:t>conj_S-verb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homelessness and poverty infect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780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S-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verb_T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dobj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escape poverty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S-</a:t>
                      </a:r>
                      <a:r>
                        <a:rPr lang="fr-FR" sz="2000" b="1" dirty="0" err="1">
                          <a:solidFill>
                            <a:schemeClr val="tx1"/>
                          </a:solidFill>
                          <a:effectLst/>
                        </a:rPr>
                        <a:t>verb_T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fr-FR" sz="2000" b="1" dirty="0" err="1">
                          <a:solidFill>
                            <a:schemeClr val="tx1"/>
                          </a:solidFill>
                          <a:effectLst/>
                        </a:rPr>
                        <a:t>dobj-conj</a:t>
                      </a:r>
                      <a:r>
                        <a:rPr lang="fr-FR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escape despair and poverty 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8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S-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verb_Prep_T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-noun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slide into poverty / pull up out of poverty 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005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S-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noun_of_T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-noun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trap of poverty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78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T-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noun_poss_S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-noun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poverty's undertow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278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S-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noun_prep_T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-noun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path to poverty   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225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T-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noun_mod_S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-noun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poverty trap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2783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S-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adj_mod_T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-noun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burdensome poverty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T-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noun_cop_S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-noun-</a:t>
                      </a:r>
                      <a:r>
                        <a:rPr lang="en-US" sz="2000" b="1" dirty="0" err="1">
                          <a:solidFill>
                            <a:schemeClr val="tx1"/>
                          </a:solidFill>
                          <a:effectLst/>
                        </a:rPr>
                        <a:t>adj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>
                    <a:solidFill>
                      <a:srgbClr val="FDE4A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effectLst/>
                        </a:rPr>
                        <a:t>poverty is a disease / poverty is burdensome </a:t>
                      </a:r>
                      <a:endParaRPr lang="en-US" sz="2000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76200" marR="76200" marT="0" marB="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68300" y="139700"/>
            <a:ext cx="8229600" cy="9906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Metaphoric constructional patterns</a:t>
            </a:r>
          </a:p>
        </p:txBody>
      </p:sp>
    </p:spTree>
    <p:extLst>
      <p:ext uri="{BB962C8B-B14F-4D97-AF65-F5344CB8AC3E}">
        <p14:creationId xmlns:p14="http://schemas.microsoft.com/office/powerpoint/2010/main" val="364922037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SzPct val="100000"/>
            </a:pPr>
            <a:r>
              <a:rPr lang="en-US" sz="3000" dirty="0"/>
              <a:t>Identify candidate items which appear in appropriate metaphor constructional pattern</a:t>
            </a:r>
          </a:p>
          <a:p>
            <a:pPr>
              <a:buClr>
                <a:schemeClr val="accent2"/>
              </a:buClr>
              <a:buSzPct val="100000"/>
            </a:pPr>
            <a:endParaRPr lang="en-US" sz="3000" dirty="0"/>
          </a:p>
          <a:p>
            <a:pPr marL="0" indent="0">
              <a:buClr>
                <a:schemeClr val="accent2"/>
              </a:buClr>
              <a:buSzPct val="100000"/>
              <a:buNone/>
            </a:pPr>
            <a:r>
              <a:rPr lang="en-US" sz="3000" u="sng" dirty="0"/>
              <a:t>Example</a:t>
            </a:r>
            <a:r>
              <a:rPr lang="en-US" sz="3000" dirty="0"/>
              <a:t>: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US" sz="3000" dirty="0"/>
              <a:t>Target term: </a:t>
            </a:r>
            <a:r>
              <a:rPr lang="en-US" sz="3000" i="1" dirty="0"/>
              <a:t>poverty: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US" sz="2800" dirty="0"/>
              <a:t>Construction: </a:t>
            </a:r>
            <a:r>
              <a:rPr lang="en-US" sz="3200" dirty="0">
                <a:solidFill>
                  <a:srgbClr val="008000"/>
                </a:solidFill>
              </a:rPr>
              <a:t>Source(noun)</a:t>
            </a:r>
            <a:r>
              <a:rPr lang="en-US" sz="3000" i="1" dirty="0">
                <a:solidFill>
                  <a:srgbClr val="FF0000"/>
                </a:solidFill>
              </a:rPr>
              <a:t> </a:t>
            </a:r>
            <a:r>
              <a:rPr lang="en-US" sz="3000" i="1" dirty="0"/>
              <a:t>– of – </a:t>
            </a:r>
            <a:r>
              <a:rPr lang="en-US" sz="3200" dirty="0">
                <a:solidFill>
                  <a:schemeClr val="accent2"/>
                </a:solidFill>
              </a:rPr>
              <a:t>Target (noun)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i="1" dirty="0"/>
              <a:t>Trap of poverty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i="1" dirty="0"/>
              <a:t>Despair of poverty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i="1" dirty="0"/>
              <a:t>Poverty of imagination</a:t>
            </a:r>
          </a:p>
          <a:p>
            <a:pPr>
              <a:buClr>
                <a:schemeClr val="accent2"/>
              </a:buClr>
              <a:buSzPct val="100000"/>
            </a:pPr>
            <a:endParaRPr lang="en-US" sz="2400" i="1" dirty="0"/>
          </a:p>
          <a:p>
            <a:pPr lvl="1">
              <a:buClr>
                <a:schemeClr val="accent2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8309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matching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/>
              </a:buClr>
              <a:buSzPct val="100000"/>
            </a:pPr>
            <a:r>
              <a:rPr lang="en-US" sz="3000" dirty="0"/>
              <a:t>Identify candidate items which appear in appropriate metaphor constructional pattern</a:t>
            </a:r>
          </a:p>
          <a:p>
            <a:pPr>
              <a:buClr>
                <a:schemeClr val="accent2"/>
              </a:buClr>
              <a:buSzPct val="100000"/>
            </a:pPr>
            <a:endParaRPr lang="en-US" sz="3000" dirty="0"/>
          </a:p>
          <a:p>
            <a:pPr marL="0" indent="0">
              <a:buClr>
                <a:schemeClr val="accent2"/>
              </a:buClr>
              <a:buSzPct val="100000"/>
              <a:buNone/>
            </a:pPr>
            <a:r>
              <a:rPr lang="en-US" sz="3000" u="sng" dirty="0"/>
              <a:t>Example</a:t>
            </a:r>
            <a:r>
              <a:rPr lang="en-US" sz="3000" dirty="0"/>
              <a:t>: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US" sz="3000" dirty="0"/>
              <a:t>Target term: </a:t>
            </a:r>
            <a:r>
              <a:rPr lang="en-US" sz="3000" i="1" dirty="0"/>
              <a:t>poverty:</a:t>
            </a:r>
          </a:p>
          <a:p>
            <a:pPr>
              <a:buClr>
                <a:schemeClr val="accent2"/>
              </a:buClr>
              <a:buSzPct val="100000"/>
            </a:pPr>
            <a:r>
              <a:rPr lang="en-US" sz="2800" dirty="0"/>
              <a:t>Construction: </a:t>
            </a:r>
            <a:r>
              <a:rPr lang="en-US" sz="3200" dirty="0">
                <a:solidFill>
                  <a:srgbClr val="008000"/>
                </a:solidFill>
              </a:rPr>
              <a:t>Source(noun)</a:t>
            </a:r>
            <a:r>
              <a:rPr lang="en-US" sz="3000" i="1" dirty="0">
                <a:solidFill>
                  <a:srgbClr val="FF0000"/>
                </a:solidFill>
              </a:rPr>
              <a:t> </a:t>
            </a:r>
            <a:r>
              <a:rPr lang="en-US" sz="3000" i="1" dirty="0"/>
              <a:t>– of – </a:t>
            </a:r>
            <a:r>
              <a:rPr lang="en-US" sz="3200" dirty="0">
                <a:solidFill>
                  <a:schemeClr val="accent2"/>
                </a:solidFill>
              </a:rPr>
              <a:t>Target (noun)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i="1" dirty="0"/>
              <a:t>Trap of poverty </a:t>
            </a:r>
            <a:r>
              <a:rPr lang="en-US" sz="2600" dirty="0"/>
              <a:t> ✔</a:t>
            </a:r>
            <a:r>
              <a:rPr lang="en-US" sz="2600" i="1" dirty="0"/>
              <a:t> 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i="1" dirty="0"/>
              <a:t>Despair of poverty </a:t>
            </a:r>
            <a:r>
              <a:rPr lang="en-US" sz="2600" dirty="0"/>
              <a:t> ✔</a:t>
            </a:r>
            <a:endParaRPr lang="en-US" sz="2600" i="1" dirty="0"/>
          </a:p>
          <a:p>
            <a:pPr lvl="1">
              <a:buClr>
                <a:schemeClr val="accent2"/>
              </a:buClr>
              <a:buSzPct val="100000"/>
            </a:pPr>
            <a:r>
              <a:rPr lang="en-US" sz="2600" i="1" strike="sngStrike" dirty="0"/>
              <a:t>Poverty of imagination</a:t>
            </a:r>
          </a:p>
          <a:p>
            <a:pPr>
              <a:buClr>
                <a:schemeClr val="accent2"/>
              </a:buClr>
              <a:buSzPct val="100000"/>
            </a:pPr>
            <a:endParaRPr lang="en-US" sz="2400" i="1" dirty="0"/>
          </a:p>
          <a:p>
            <a:pPr lvl="1">
              <a:buClr>
                <a:schemeClr val="accent2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1135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Metaphor extraction process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36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1125054"/>
              </p:ext>
            </p:extLst>
          </p:nvPr>
        </p:nvGraphicFramePr>
        <p:xfrm>
          <a:off x="296323" y="919745"/>
          <a:ext cx="8568266" cy="2301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Rectangle 6"/>
          <p:cNvSpPr/>
          <p:nvPr/>
        </p:nvSpPr>
        <p:spPr>
          <a:xfrm>
            <a:off x="321709" y="3204634"/>
            <a:ext cx="8128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2"/>
              </a:buClr>
              <a:buSzPct val="100000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Assess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metaphoricity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of candidate expressions: </a:t>
            </a:r>
          </a:p>
          <a:p>
            <a:pPr>
              <a:buClr>
                <a:schemeClr val="accent2"/>
              </a:buClr>
              <a:buSzPct val="100000"/>
            </a:pPr>
            <a:endParaRPr lang="en-US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Candidate source and target terms are associated with the frames they evoke within repository</a:t>
            </a:r>
          </a:p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Repository is searched to determine the relational path(s) that connect these two frames</a:t>
            </a:r>
          </a:p>
          <a:p>
            <a:pPr marL="342900" indent="-342900">
              <a:buClr>
                <a:schemeClr val="accent2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Expressions are scored, based on relational configuration in the graph</a:t>
            </a:r>
          </a:p>
        </p:txBody>
      </p:sp>
    </p:spTree>
    <p:extLst>
      <p:ext uri="{BB962C8B-B14F-4D97-AF65-F5344CB8AC3E}">
        <p14:creationId xmlns:p14="http://schemas.microsoft.com/office/powerpoint/2010/main" val="42151539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Non-metaphoric</a:t>
            </a:r>
            <a:r>
              <a:rPr lang="en-US" sz="2800" dirty="0"/>
              <a:t> pattern: </a:t>
            </a:r>
            <a:r>
              <a:rPr lang="en-US" sz="2800" b="1" i="1" dirty="0"/>
              <a:t>cure</a:t>
            </a:r>
            <a:r>
              <a:rPr lang="en-US" sz="2800" i="1" dirty="0"/>
              <a:t> </a:t>
            </a:r>
            <a:r>
              <a:rPr lang="en-US" sz="2800" b="1" i="1" dirty="0"/>
              <a:t>cancer</a:t>
            </a:r>
            <a:r>
              <a:rPr lang="en-US" sz="2800" i="1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045200" y="1524000"/>
            <a:ext cx="2641600" cy="10922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Treating a Physical Affliction</a:t>
            </a:r>
          </a:p>
        </p:txBody>
      </p:sp>
      <p:sp>
        <p:nvSpPr>
          <p:cNvPr id="6" name="Oval 5"/>
          <p:cNvSpPr/>
          <p:nvPr/>
        </p:nvSpPr>
        <p:spPr>
          <a:xfrm>
            <a:off x="3762375" y="2755899"/>
            <a:ext cx="2628900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Physical Affliction</a:t>
            </a:r>
          </a:p>
        </p:txBody>
      </p:sp>
      <p:sp>
        <p:nvSpPr>
          <p:cNvPr id="7" name="Oval 6"/>
          <p:cNvSpPr/>
          <p:nvPr/>
        </p:nvSpPr>
        <p:spPr>
          <a:xfrm>
            <a:off x="3981450" y="4159250"/>
            <a:ext cx="2190750" cy="10795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Disease</a:t>
            </a:r>
          </a:p>
        </p:txBody>
      </p:sp>
      <p:sp>
        <p:nvSpPr>
          <p:cNvPr id="8" name="Oval 7"/>
          <p:cNvSpPr/>
          <p:nvPr/>
        </p:nvSpPr>
        <p:spPr>
          <a:xfrm>
            <a:off x="2946400" y="5619750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Cancer</a:t>
            </a:r>
          </a:p>
        </p:txBody>
      </p:sp>
      <p:sp>
        <p:nvSpPr>
          <p:cNvPr id="9" name="Oval 8"/>
          <p:cNvSpPr/>
          <p:nvPr/>
        </p:nvSpPr>
        <p:spPr>
          <a:xfrm>
            <a:off x="5295900" y="5603875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Polio</a:t>
            </a:r>
          </a:p>
        </p:txBody>
      </p:sp>
      <p:sp>
        <p:nvSpPr>
          <p:cNvPr id="10" name="Flowchart: Decision 9"/>
          <p:cNvSpPr/>
          <p:nvPr/>
        </p:nvSpPr>
        <p:spPr>
          <a:xfrm>
            <a:off x="6807200" y="3114674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cure.v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lowchart: Decision 11"/>
          <p:cNvSpPr/>
          <p:nvPr/>
        </p:nvSpPr>
        <p:spPr>
          <a:xfrm>
            <a:off x="457200" y="5707062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cancer.n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330700" y="5238752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759450" y="2444754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87950" y="3898899"/>
            <a:ext cx="0" cy="26035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0"/>
          </p:cNvCxnSpPr>
          <p:nvPr/>
        </p:nvCxnSpPr>
        <p:spPr>
          <a:xfrm flipH="1" flipV="1">
            <a:off x="5581650" y="5180014"/>
            <a:ext cx="749300" cy="42386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3"/>
            <a:endCxn id="8" idx="2"/>
          </p:cNvCxnSpPr>
          <p:nvPr/>
        </p:nvCxnSpPr>
        <p:spPr>
          <a:xfrm>
            <a:off x="2540001" y="6118225"/>
            <a:ext cx="406399" cy="0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620000" y="2616200"/>
            <a:ext cx="203199" cy="482599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0502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045200" y="1524000"/>
            <a:ext cx="2641600" cy="109220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Treating a Physical Affliction</a:t>
            </a:r>
          </a:p>
        </p:txBody>
      </p:sp>
      <p:sp>
        <p:nvSpPr>
          <p:cNvPr id="6" name="Oval 5"/>
          <p:cNvSpPr/>
          <p:nvPr/>
        </p:nvSpPr>
        <p:spPr>
          <a:xfrm>
            <a:off x="3762375" y="2755899"/>
            <a:ext cx="2628900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Physical Affliction</a:t>
            </a:r>
          </a:p>
        </p:txBody>
      </p:sp>
      <p:sp>
        <p:nvSpPr>
          <p:cNvPr id="7" name="Oval 6"/>
          <p:cNvSpPr/>
          <p:nvPr/>
        </p:nvSpPr>
        <p:spPr>
          <a:xfrm>
            <a:off x="3981450" y="4159250"/>
            <a:ext cx="2190750" cy="10795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Disease</a:t>
            </a:r>
          </a:p>
        </p:txBody>
      </p:sp>
      <p:sp>
        <p:nvSpPr>
          <p:cNvPr id="8" name="Oval 7"/>
          <p:cNvSpPr/>
          <p:nvPr/>
        </p:nvSpPr>
        <p:spPr>
          <a:xfrm>
            <a:off x="2946400" y="5619750"/>
            <a:ext cx="2070100" cy="99695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Cancer</a:t>
            </a:r>
          </a:p>
        </p:txBody>
      </p:sp>
      <p:sp>
        <p:nvSpPr>
          <p:cNvPr id="9" name="Oval 8"/>
          <p:cNvSpPr/>
          <p:nvPr/>
        </p:nvSpPr>
        <p:spPr>
          <a:xfrm>
            <a:off x="5295900" y="5603875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Polio</a:t>
            </a:r>
          </a:p>
        </p:txBody>
      </p:sp>
      <p:sp>
        <p:nvSpPr>
          <p:cNvPr id="10" name="Flowchart: Decision 9"/>
          <p:cNvSpPr/>
          <p:nvPr/>
        </p:nvSpPr>
        <p:spPr>
          <a:xfrm>
            <a:off x="6807200" y="3114674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cure.v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lowchart: Decision 11"/>
          <p:cNvSpPr/>
          <p:nvPr/>
        </p:nvSpPr>
        <p:spPr>
          <a:xfrm>
            <a:off x="457200" y="5707062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cancer.n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330700" y="5238752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759450" y="2444754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87950" y="3898899"/>
            <a:ext cx="0" cy="26035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0"/>
          </p:cNvCxnSpPr>
          <p:nvPr/>
        </p:nvCxnSpPr>
        <p:spPr>
          <a:xfrm flipH="1" flipV="1">
            <a:off x="5581650" y="5180014"/>
            <a:ext cx="749300" cy="42386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3"/>
            <a:endCxn id="8" idx="2"/>
          </p:cNvCxnSpPr>
          <p:nvPr/>
        </p:nvCxnSpPr>
        <p:spPr>
          <a:xfrm>
            <a:off x="2540001" y="6118225"/>
            <a:ext cx="406399" cy="0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620000" y="2616200"/>
            <a:ext cx="203199" cy="482599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Non-metaphoric</a:t>
            </a:r>
            <a:r>
              <a:rPr lang="en-US" sz="2800" dirty="0"/>
              <a:t> pattern: </a:t>
            </a:r>
            <a:r>
              <a:rPr lang="en-US" sz="2800" b="1" i="1" dirty="0"/>
              <a:t>cure</a:t>
            </a:r>
            <a:r>
              <a:rPr lang="en-US" sz="2800" i="1" dirty="0"/>
              <a:t> </a:t>
            </a:r>
            <a:r>
              <a:rPr lang="en-US" sz="2800" b="1" i="1" dirty="0"/>
              <a:t>cancer</a:t>
            </a:r>
            <a:r>
              <a:rPr lang="en-US" sz="28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7768391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045200" y="1524000"/>
            <a:ext cx="2641600" cy="109220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Treating a Physical Affliction</a:t>
            </a:r>
          </a:p>
        </p:txBody>
      </p:sp>
      <p:sp>
        <p:nvSpPr>
          <p:cNvPr id="6" name="Oval 5"/>
          <p:cNvSpPr/>
          <p:nvPr/>
        </p:nvSpPr>
        <p:spPr>
          <a:xfrm>
            <a:off x="3762375" y="2755899"/>
            <a:ext cx="2628900" cy="1143000"/>
          </a:xfrm>
          <a:prstGeom prst="ellipse">
            <a:avLst/>
          </a:prstGeom>
          <a:solidFill>
            <a:srgbClr val="9F94E0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Physical Affliction</a:t>
            </a:r>
          </a:p>
        </p:txBody>
      </p:sp>
      <p:sp>
        <p:nvSpPr>
          <p:cNvPr id="7" name="Oval 6"/>
          <p:cNvSpPr/>
          <p:nvPr/>
        </p:nvSpPr>
        <p:spPr>
          <a:xfrm>
            <a:off x="3981450" y="4100514"/>
            <a:ext cx="2190750" cy="1079500"/>
          </a:xfrm>
          <a:prstGeom prst="ellipse">
            <a:avLst/>
          </a:prstGeom>
          <a:solidFill>
            <a:srgbClr val="9F94E0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Disease</a:t>
            </a:r>
          </a:p>
        </p:txBody>
      </p:sp>
      <p:sp>
        <p:nvSpPr>
          <p:cNvPr id="8" name="Oval 7"/>
          <p:cNvSpPr/>
          <p:nvPr/>
        </p:nvSpPr>
        <p:spPr>
          <a:xfrm>
            <a:off x="2946400" y="5619750"/>
            <a:ext cx="2070100" cy="99695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Cancer</a:t>
            </a:r>
          </a:p>
        </p:txBody>
      </p:sp>
      <p:sp>
        <p:nvSpPr>
          <p:cNvPr id="9" name="Oval 8"/>
          <p:cNvSpPr/>
          <p:nvPr/>
        </p:nvSpPr>
        <p:spPr>
          <a:xfrm>
            <a:off x="5295900" y="5603875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Polio</a:t>
            </a:r>
          </a:p>
        </p:txBody>
      </p:sp>
      <p:sp>
        <p:nvSpPr>
          <p:cNvPr id="10" name="Flowchart: Decision 9"/>
          <p:cNvSpPr/>
          <p:nvPr/>
        </p:nvSpPr>
        <p:spPr>
          <a:xfrm>
            <a:off x="6807200" y="3114674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cure.v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lowchart: Decision 11"/>
          <p:cNvSpPr/>
          <p:nvPr/>
        </p:nvSpPr>
        <p:spPr>
          <a:xfrm>
            <a:off x="457200" y="5707062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cancer.n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>
            <a:endCxn id="7" idx="4"/>
          </p:cNvCxnSpPr>
          <p:nvPr/>
        </p:nvCxnSpPr>
        <p:spPr>
          <a:xfrm flipV="1">
            <a:off x="4330700" y="5180014"/>
            <a:ext cx="746125" cy="43973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759450" y="2444754"/>
            <a:ext cx="571500" cy="380998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68900" y="3898898"/>
            <a:ext cx="0" cy="260351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0"/>
          </p:cNvCxnSpPr>
          <p:nvPr/>
        </p:nvCxnSpPr>
        <p:spPr>
          <a:xfrm flipH="1" flipV="1">
            <a:off x="5581650" y="5180014"/>
            <a:ext cx="749300" cy="42386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3"/>
            <a:endCxn id="8" idx="2"/>
          </p:cNvCxnSpPr>
          <p:nvPr/>
        </p:nvCxnSpPr>
        <p:spPr>
          <a:xfrm>
            <a:off x="2540001" y="6118225"/>
            <a:ext cx="406399" cy="0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620000" y="2616200"/>
            <a:ext cx="203199" cy="482599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+mn-lt"/>
              </a:rPr>
              <a:t>Non-metaphoric</a:t>
            </a:r>
            <a:r>
              <a:rPr lang="en-US" sz="2800" dirty="0"/>
              <a:t> pattern: </a:t>
            </a:r>
            <a:r>
              <a:rPr lang="en-US" sz="2800" b="1" i="1" dirty="0"/>
              <a:t>cure</a:t>
            </a:r>
            <a:r>
              <a:rPr lang="en-US" sz="2800" i="1" dirty="0"/>
              <a:t> </a:t>
            </a:r>
            <a:r>
              <a:rPr lang="en-US" sz="2800" b="1" i="1" dirty="0"/>
              <a:t>cancer</a:t>
            </a:r>
            <a:r>
              <a:rPr lang="en-US" sz="28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49852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996" y="1503392"/>
            <a:ext cx="7790090" cy="53546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Low-scoring relational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Non-metaphoric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69519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Metaphoric pattern: </a:t>
            </a:r>
            <a:r>
              <a:rPr lang="en-US" i="1" dirty="0"/>
              <a:t>cure poverty</a:t>
            </a:r>
            <a:br>
              <a:rPr lang="en-US" i="1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045200" y="1524000"/>
            <a:ext cx="2641600" cy="10922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Treating a Physical Affliction</a:t>
            </a:r>
          </a:p>
        </p:txBody>
      </p:sp>
      <p:sp>
        <p:nvSpPr>
          <p:cNvPr id="6" name="Oval 5"/>
          <p:cNvSpPr/>
          <p:nvPr/>
        </p:nvSpPr>
        <p:spPr>
          <a:xfrm>
            <a:off x="3762375" y="2755899"/>
            <a:ext cx="2628900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Physical Affliction</a:t>
            </a:r>
          </a:p>
        </p:txBody>
      </p:sp>
      <p:sp>
        <p:nvSpPr>
          <p:cNvPr id="7" name="Oval 6"/>
          <p:cNvSpPr/>
          <p:nvPr/>
        </p:nvSpPr>
        <p:spPr>
          <a:xfrm>
            <a:off x="3981450" y="4159250"/>
            <a:ext cx="2190750" cy="10795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Disease</a:t>
            </a:r>
          </a:p>
        </p:txBody>
      </p:sp>
      <p:sp>
        <p:nvSpPr>
          <p:cNvPr id="8" name="Oval 7"/>
          <p:cNvSpPr/>
          <p:nvPr/>
        </p:nvSpPr>
        <p:spPr>
          <a:xfrm>
            <a:off x="2946400" y="5619750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Cancer</a:t>
            </a:r>
          </a:p>
        </p:txBody>
      </p:sp>
      <p:sp>
        <p:nvSpPr>
          <p:cNvPr id="9" name="Oval 8"/>
          <p:cNvSpPr/>
          <p:nvPr/>
        </p:nvSpPr>
        <p:spPr>
          <a:xfrm>
            <a:off x="5295900" y="5603875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Polio</a:t>
            </a:r>
          </a:p>
        </p:txBody>
      </p:sp>
      <p:sp>
        <p:nvSpPr>
          <p:cNvPr id="10" name="Flowchart: Decision 9"/>
          <p:cNvSpPr/>
          <p:nvPr/>
        </p:nvSpPr>
        <p:spPr>
          <a:xfrm>
            <a:off x="6807200" y="3114674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cure.v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lowchart: Decision 11"/>
          <p:cNvSpPr/>
          <p:nvPr/>
        </p:nvSpPr>
        <p:spPr>
          <a:xfrm>
            <a:off x="457200" y="5619750"/>
            <a:ext cx="2197100" cy="909638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poverty.n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330700" y="5238752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759450" y="2444754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87950" y="3898899"/>
            <a:ext cx="0" cy="26035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0"/>
          </p:cNvCxnSpPr>
          <p:nvPr/>
        </p:nvCxnSpPr>
        <p:spPr>
          <a:xfrm flipH="1" flipV="1">
            <a:off x="5581650" y="5180014"/>
            <a:ext cx="749300" cy="42386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0"/>
          </p:cNvCxnSpPr>
          <p:nvPr/>
        </p:nvCxnSpPr>
        <p:spPr>
          <a:xfrm flipV="1">
            <a:off x="1555750" y="5201445"/>
            <a:ext cx="0" cy="418305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620000" y="2616200"/>
            <a:ext cx="203199" cy="482599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95287" y="2825752"/>
            <a:ext cx="2320925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Social Problem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" y="4267206"/>
            <a:ext cx="1993901" cy="971549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Poverty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524000"/>
            <a:ext cx="5302250" cy="9207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cap="small" dirty="0">
                <a:solidFill>
                  <a:schemeClr val="tx1"/>
                </a:solidFill>
              </a:rPr>
              <a:t>Social Problems Are Physical Afflictions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460500" y="3968752"/>
            <a:ext cx="0" cy="26035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555750" y="2444754"/>
            <a:ext cx="438150" cy="412746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4095750" y="2444755"/>
            <a:ext cx="615950" cy="311144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9199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Metaphoric pattern: </a:t>
            </a:r>
            <a:r>
              <a:rPr lang="en-US" i="1" dirty="0"/>
              <a:t>cure poverty</a:t>
            </a:r>
            <a:br>
              <a:rPr lang="en-US" i="1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045200" y="1524000"/>
            <a:ext cx="2641600" cy="109220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Treating a Physical Affliction</a:t>
            </a:r>
          </a:p>
        </p:txBody>
      </p:sp>
      <p:sp>
        <p:nvSpPr>
          <p:cNvPr id="6" name="Oval 5"/>
          <p:cNvSpPr/>
          <p:nvPr/>
        </p:nvSpPr>
        <p:spPr>
          <a:xfrm>
            <a:off x="3762375" y="2755899"/>
            <a:ext cx="2628900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Physical Affliction</a:t>
            </a:r>
          </a:p>
        </p:txBody>
      </p:sp>
      <p:sp>
        <p:nvSpPr>
          <p:cNvPr id="7" name="Oval 6"/>
          <p:cNvSpPr/>
          <p:nvPr/>
        </p:nvSpPr>
        <p:spPr>
          <a:xfrm>
            <a:off x="3981450" y="4159250"/>
            <a:ext cx="2190750" cy="10795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Disease</a:t>
            </a:r>
          </a:p>
        </p:txBody>
      </p:sp>
      <p:sp>
        <p:nvSpPr>
          <p:cNvPr id="8" name="Oval 7"/>
          <p:cNvSpPr/>
          <p:nvPr/>
        </p:nvSpPr>
        <p:spPr>
          <a:xfrm>
            <a:off x="2946400" y="5619750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Cancer</a:t>
            </a:r>
          </a:p>
        </p:txBody>
      </p:sp>
      <p:sp>
        <p:nvSpPr>
          <p:cNvPr id="9" name="Oval 8"/>
          <p:cNvSpPr/>
          <p:nvPr/>
        </p:nvSpPr>
        <p:spPr>
          <a:xfrm>
            <a:off x="5295900" y="5603875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Polio</a:t>
            </a:r>
          </a:p>
        </p:txBody>
      </p:sp>
      <p:sp>
        <p:nvSpPr>
          <p:cNvPr id="10" name="Flowchart: Decision 9"/>
          <p:cNvSpPr/>
          <p:nvPr/>
        </p:nvSpPr>
        <p:spPr>
          <a:xfrm>
            <a:off x="6807200" y="3114674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cure.v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lowchart: Decision 11"/>
          <p:cNvSpPr/>
          <p:nvPr/>
        </p:nvSpPr>
        <p:spPr>
          <a:xfrm>
            <a:off x="457200" y="5619750"/>
            <a:ext cx="2197100" cy="909638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poverty.n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330700" y="5238752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759450" y="2444754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87950" y="3898899"/>
            <a:ext cx="0" cy="26035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0"/>
          </p:cNvCxnSpPr>
          <p:nvPr/>
        </p:nvCxnSpPr>
        <p:spPr>
          <a:xfrm flipH="1" flipV="1">
            <a:off x="5581650" y="5180014"/>
            <a:ext cx="749300" cy="42386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0"/>
          </p:cNvCxnSpPr>
          <p:nvPr/>
        </p:nvCxnSpPr>
        <p:spPr>
          <a:xfrm flipV="1">
            <a:off x="1555750" y="5201445"/>
            <a:ext cx="0" cy="418305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620000" y="2616200"/>
            <a:ext cx="203199" cy="482599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95287" y="2825752"/>
            <a:ext cx="2320925" cy="1143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Social Problem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" y="4267206"/>
            <a:ext cx="1993901" cy="971549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Poverty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524000"/>
            <a:ext cx="5302250" cy="92075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cap="small" dirty="0">
                <a:solidFill>
                  <a:schemeClr val="tx1"/>
                </a:solidFill>
              </a:rPr>
              <a:t>Social Problems Are Physical Afflictions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460500" y="3968752"/>
            <a:ext cx="0" cy="26035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555750" y="2444754"/>
            <a:ext cx="438150" cy="412746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4095750" y="2444755"/>
            <a:ext cx="615950" cy="311144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16487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Metaphoric pattern: </a:t>
            </a:r>
            <a:r>
              <a:rPr lang="en-US" i="1" dirty="0"/>
              <a:t>cure poverty</a:t>
            </a:r>
            <a:br>
              <a:rPr lang="en-US" i="1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045200" y="1524000"/>
            <a:ext cx="2641600" cy="109220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Treating a Physical Affliction</a:t>
            </a:r>
          </a:p>
        </p:txBody>
      </p:sp>
      <p:sp>
        <p:nvSpPr>
          <p:cNvPr id="6" name="Oval 5"/>
          <p:cNvSpPr/>
          <p:nvPr/>
        </p:nvSpPr>
        <p:spPr>
          <a:xfrm>
            <a:off x="3762375" y="2755899"/>
            <a:ext cx="2628900" cy="114300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Physical Affliction</a:t>
            </a:r>
          </a:p>
        </p:txBody>
      </p:sp>
      <p:sp>
        <p:nvSpPr>
          <p:cNvPr id="7" name="Oval 6"/>
          <p:cNvSpPr/>
          <p:nvPr/>
        </p:nvSpPr>
        <p:spPr>
          <a:xfrm>
            <a:off x="3981450" y="4159250"/>
            <a:ext cx="2190750" cy="10795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Disease</a:t>
            </a:r>
          </a:p>
        </p:txBody>
      </p:sp>
      <p:sp>
        <p:nvSpPr>
          <p:cNvPr id="8" name="Oval 7"/>
          <p:cNvSpPr/>
          <p:nvPr/>
        </p:nvSpPr>
        <p:spPr>
          <a:xfrm>
            <a:off x="2946400" y="5619750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Cancer</a:t>
            </a:r>
          </a:p>
        </p:txBody>
      </p:sp>
      <p:sp>
        <p:nvSpPr>
          <p:cNvPr id="9" name="Oval 8"/>
          <p:cNvSpPr/>
          <p:nvPr/>
        </p:nvSpPr>
        <p:spPr>
          <a:xfrm>
            <a:off x="5295900" y="5603875"/>
            <a:ext cx="2070100" cy="996950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Polio</a:t>
            </a:r>
          </a:p>
        </p:txBody>
      </p:sp>
      <p:sp>
        <p:nvSpPr>
          <p:cNvPr id="10" name="Flowchart: Decision 9"/>
          <p:cNvSpPr/>
          <p:nvPr/>
        </p:nvSpPr>
        <p:spPr>
          <a:xfrm>
            <a:off x="6807200" y="3114674"/>
            <a:ext cx="2082801" cy="822326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cure.v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Flowchart: Decision 11"/>
          <p:cNvSpPr/>
          <p:nvPr/>
        </p:nvSpPr>
        <p:spPr>
          <a:xfrm>
            <a:off x="457200" y="5619750"/>
            <a:ext cx="2197100" cy="909638"/>
          </a:xfrm>
          <a:prstGeom prst="flowChartDecision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poverty.n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330700" y="5238752"/>
            <a:ext cx="571500" cy="380998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759450" y="2444754"/>
            <a:ext cx="571500" cy="380998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5187950" y="3898899"/>
            <a:ext cx="0" cy="26035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0"/>
          </p:cNvCxnSpPr>
          <p:nvPr/>
        </p:nvCxnSpPr>
        <p:spPr>
          <a:xfrm flipH="1" flipV="1">
            <a:off x="5581650" y="5180014"/>
            <a:ext cx="749300" cy="423861"/>
          </a:xfrm>
          <a:prstGeom prst="straightConnector1">
            <a:avLst/>
          </a:prstGeom>
          <a:ln w="127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2" idx="0"/>
          </p:cNvCxnSpPr>
          <p:nvPr/>
        </p:nvCxnSpPr>
        <p:spPr>
          <a:xfrm flipV="1">
            <a:off x="1555750" y="5201445"/>
            <a:ext cx="0" cy="418305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620000" y="2616200"/>
            <a:ext cx="203199" cy="482599"/>
          </a:xfrm>
          <a:prstGeom prst="line">
            <a:avLst/>
          </a:prstGeom>
          <a:ln w="38100">
            <a:solidFill>
              <a:srgbClr val="0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395287" y="2825752"/>
            <a:ext cx="2320925" cy="1143000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Social Problem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" y="4267206"/>
            <a:ext cx="1993901" cy="971549"/>
          </a:xfrm>
          <a:prstGeom prst="ellipse">
            <a:avLst/>
          </a:prstGeom>
          <a:solidFill>
            <a:srgbClr val="9F94E0"/>
          </a:solidFill>
          <a:ln w="571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Poverty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524000"/>
            <a:ext cx="5302250" cy="920754"/>
          </a:xfrm>
          <a:prstGeom prst="rect">
            <a:avLst/>
          </a:prstGeom>
          <a:solidFill>
            <a:srgbClr val="FDE4A5"/>
          </a:solidFill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cap="small" dirty="0">
                <a:solidFill>
                  <a:schemeClr val="tx1"/>
                </a:solidFill>
              </a:rPr>
              <a:t>Social Problems Are Physical Afflictions</a:t>
            </a:r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1460500" y="3968752"/>
            <a:ext cx="0" cy="260351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1555750" y="2444754"/>
            <a:ext cx="438150" cy="412746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4095750" y="2444755"/>
            <a:ext cx="615950" cy="311144"/>
          </a:xfrm>
          <a:prstGeom prst="straightConnector1">
            <a:avLst/>
          </a:prstGeom>
          <a:ln w="38100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069058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High-scoring relational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Metaphoric pattern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4689"/>
            <a:ext cx="9144000" cy="458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74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Extraction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dirty="0"/>
              <a:t>RDF representation of the input text corpus</a:t>
            </a:r>
          </a:p>
          <a:p>
            <a:pPr lvl="1">
              <a:buClr>
                <a:schemeClr val="accent2"/>
              </a:buClr>
            </a:pPr>
            <a:r>
              <a:rPr lang="en-US" dirty="0"/>
              <a:t>Documents, sentences, and words are nodes in the graph</a:t>
            </a:r>
          </a:p>
          <a:p>
            <a:pPr lvl="1">
              <a:buClr>
                <a:schemeClr val="accent2"/>
              </a:buClr>
            </a:pPr>
            <a:r>
              <a:rPr lang="en-US" dirty="0"/>
              <a:t>Word properties (word form, lemma, part of speech) are datatype properties on word nodes</a:t>
            </a:r>
          </a:p>
          <a:p>
            <a:pPr lvl="1">
              <a:buClr>
                <a:schemeClr val="accent2"/>
              </a:buClr>
            </a:pPr>
            <a:r>
              <a:rPr lang="en-US" dirty="0"/>
              <a:t>Word relations (grammar, word order) are object properties between nodes</a:t>
            </a:r>
          </a:p>
          <a:p>
            <a:pPr lvl="1">
              <a:buClr>
                <a:schemeClr val="accent2"/>
              </a:buClr>
            </a:pPr>
            <a:r>
              <a:rPr lang="en-US" dirty="0"/>
              <a:t>Relations between words and sentences are object properties between nodes</a:t>
            </a:r>
          </a:p>
          <a:p>
            <a:pPr lvl="1">
              <a:buClr>
                <a:schemeClr val="accent2"/>
              </a:buClr>
            </a:pPr>
            <a:r>
              <a:rPr lang="en-US" dirty="0"/>
              <a:t>Relations between sentences and documents are object properties between nodes</a:t>
            </a:r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95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Extraction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dirty="0"/>
              <a:t>Constructional patterns are represented using SPARQL queries</a:t>
            </a:r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0427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8E5929-5DAF-A445-B3E2-4F5E5C4AD8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262" y="0"/>
            <a:ext cx="5211476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94C05EBC-534D-C64A-B469-F7DEDBFA3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334C7400-5500-9246-957E-A081984AC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2655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Extraction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dirty="0"/>
              <a:t>Construction search returns </a:t>
            </a:r>
            <a:r>
              <a:rPr lang="en-US" i="1" dirty="0"/>
              <a:t>potentially</a:t>
            </a:r>
            <a:r>
              <a:rPr lang="en-US" dirty="0"/>
              <a:t> metaphoric expressions</a:t>
            </a:r>
          </a:p>
          <a:p>
            <a:pPr>
              <a:buClr>
                <a:schemeClr val="accent2"/>
              </a:buClr>
            </a:pPr>
            <a:r>
              <a:rPr lang="en-US" dirty="0" err="1"/>
              <a:t>Metaphoricity</a:t>
            </a:r>
            <a:r>
              <a:rPr lang="en-US" dirty="0"/>
              <a:t> is scored using relational configurations, via SPARQL queries run over the results of the constructional patterns search</a:t>
            </a:r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8373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High-scoring relational configuration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Metaphoric pattern: Subcase of Frames Related by CM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4689"/>
            <a:ext cx="9144000" cy="4588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11817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Extraction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dirty="0" err="1"/>
              <a:t>Metaphoricity</a:t>
            </a:r>
            <a:r>
              <a:rPr lang="en-US" dirty="0"/>
              <a:t> is scored using relational configurations, via SPARQL queries run over the results of the constructional patterns search</a:t>
            </a:r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AFF54E4-AB9D-994F-B351-C7226DA47D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754" y="1523999"/>
            <a:ext cx="7848459" cy="48768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B54DF1-56EE-304D-BDEB-D876DEF20694}"/>
              </a:ext>
            </a:extLst>
          </p:cNvPr>
          <p:cNvSpPr/>
          <p:nvPr/>
        </p:nvSpPr>
        <p:spPr>
          <a:xfrm>
            <a:off x="546754" y="1523999"/>
            <a:ext cx="1469333" cy="4259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65530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Extraction process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9334"/>
            <a:ext cx="8229600" cy="3767666"/>
          </a:xfrm>
        </p:spPr>
        <p:txBody>
          <a:bodyPr/>
          <a:lstStyle/>
          <a:p>
            <a:pPr>
              <a:buClr>
                <a:schemeClr val="accent2"/>
              </a:buClr>
            </a:pPr>
            <a:endParaRPr lang="en-US" dirty="0"/>
          </a:p>
          <a:p>
            <a:pPr lvl="1">
              <a:buClr>
                <a:schemeClr val="accent2"/>
              </a:buClr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1" y="1338590"/>
            <a:ext cx="95165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2"/>
              </a:buClr>
              <a:buFont typeface="Arial"/>
              <a:buChar char="•"/>
            </a:pPr>
            <a:r>
              <a:rPr lang="en-US" sz="2800" dirty="0">
                <a:latin typeface="+mn-lt"/>
              </a:rPr>
              <a:t>Metaphor extraction using repository and constructions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321709" y="1322517"/>
          <a:ext cx="8568266" cy="2301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60081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dirty="0"/>
              <a:t>Metaphor Extraction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BC1E7-B907-244B-B72F-589688B9A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7D86CB2-C344-7248-A697-4377A8945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528" y="1524000"/>
            <a:ext cx="8564016" cy="507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EEC0CD-0BD8-E341-8356-7398F4F9512D}"/>
              </a:ext>
            </a:extLst>
          </p:cNvPr>
          <p:cNvSpPr/>
          <p:nvPr/>
        </p:nvSpPr>
        <p:spPr>
          <a:xfrm>
            <a:off x="4203032" y="3882189"/>
            <a:ext cx="2229852" cy="1451811"/>
          </a:xfrm>
          <a:prstGeom prst="rect">
            <a:avLst/>
          </a:prstGeom>
          <a:noFill/>
          <a:ln w="152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625893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300" y="533400"/>
            <a:ext cx="8775700" cy="990600"/>
          </a:xfrm>
        </p:spPr>
        <p:txBody>
          <a:bodyPr>
            <a:normAutofit/>
          </a:bodyPr>
          <a:lstStyle/>
          <a:p>
            <a:r>
              <a:rPr lang="en-US" dirty="0"/>
              <a:t>Metaphor Extraction 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382000" cy="4876800"/>
          </a:xfrm>
        </p:spPr>
        <p:txBody>
          <a:bodyPr/>
          <a:lstStyle/>
          <a:p>
            <a:pPr>
              <a:buClr>
                <a:schemeClr val="accent2"/>
              </a:buClr>
            </a:pPr>
            <a:r>
              <a:rPr lang="en-US" dirty="0"/>
              <a:t>Returns a set of expressions scored for </a:t>
            </a:r>
            <a:r>
              <a:rPr lang="en-US" dirty="0" err="1"/>
              <a:t>metaphoricity</a:t>
            </a:r>
            <a:r>
              <a:rPr lang="en-US" dirty="0"/>
              <a:t> and annotated with linguistic information</a:t>
            </a:r>
          </a:p>
          <a:p>
            <a:pPr>
              <a:buClr>
                <a:schemeClr val="accent2"/>
              </a:buClr>
            </a:pPr>
            <a:r>
              <a:rPr lang="en-US" dirty="0"/>
              <a:t>Converted into JSON for use in database search tool and other visualization software</a:t>
            </a:r>
          </a:p>
          <a:p>
            <a:pPr marL="182563" lvl="1">
              <a:spcBef>
                <a:spcPts val="0"/>
              </a:spcBef>
            </a:pP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4953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568" y="1587499"/>
            <a:ext cx="9189567" cy="4616451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87441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 txBox="1">
            <a:spLocks noGrp="1"/>
          </p:cNvSpPr>
          <p:nvPr>
            <p:ph type="sldNum" idx="12"/>
          </p:nvPr>
        </p:nvSpPr>
        <p:spPr>
          <a:xfrm>
            <a:off x="7620000" y="19050"/>
            <a:ext cx="1066800" cy="328500"/>
          </a:xfrm>
          <a:prstGeom prst="rect">
            <a:avLst/>
          </a:prstGeom>
        </p:spPr>
        <p:txBody>
          <a:bodyPr lIns="91425" tIns="45700" rIns="91425" bIns="45700" anchor="ctr" anchorCtr="0">
            <a:noAutofit/>
          </a:bodyPr>
          <a:lstStyle/>
          <a:p>
            <a:pPr lvl="0">
              <a:spcBef>
                <a:spcPts val="0"/>
              </a:spcBef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/>
              <a:t>55</a:t>
            </a:fld>
            <a:endParaRPr lang="en-US"/>
          </a:p>
        </p:txBody>
      </p:sp>
      <p:pic>
        <p:nvPicPr>
          <p:cNvPr id="211" name="Shape 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9449"/>
            <a:ext cx="9143999" cy="62791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382843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2072"/>
            <a:ext cx="8229600" cy="601133"/>
          </a:xfrm>
        </p:spPr>
        <p:txBody>
          <a:bodyPr>
            <a:normAutofit fontScale="90000"/>
          </a:bodyPr>
          <a:lstStyle/>
          <a:p>
            <a:r>
              <a:rPr lang="en-US" dirty="0"/>
              <a:t>Extraction output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262" y="991140"/>
            <a:ext cx="13224934" cy="584781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{        "extractor": "CMS", </a:t>
            </a:r>
          </a:p>
          <a:p>
            <a:pPr marL="0" indent="0">
              <a:buNone/>
            </a:pPr>
            <a:r>
              <a:rPr lang="en-US" dirty="0"/>
              <a:t>          "name": "poverty hurt", </a:t>
            </a:r>
          </a:p>
          <a:p>
            <a:pPr marL="0" indent="0">
              <a:buNone/>
            </a:pPr>
            <a:r>
              <a:rPr lang="en-US" dirty="0"/>
              <a:t>          "source": {</a:t>
            </a:r>
          </a:p>
          <a:p>
            <a:pPr marL="0" indent="0">
              <a:buNone/>
            </a:pPr>
            <a:r>
              <a:rPr lang="en-US" dirty="0"/>
              <a:t>              "end": 13, </a:t>
            </a:r>
          </a:p>
          <a:p>
            <a:pPr marL="0" indent="0">
              <a:buNone/>
            </a:pPr>
            <a:r>
              <a:rPr lang="en-US" dirty="0"/>
              <a:t>              "form": "hurts", </a:t>
            </a:r>
          </a:p>
          <a:p>
            <a:pPr marL="0" indent="0">
              <a:buNone/>
            </a:pPr>
            <a:r>
              <a:rPr lang="en-US" dirty="0"/>
              <a:t>              "lemma": "hurt", </a:t>
            </a:r>
          </a:p>
          <a:p>
            <a:pPr marL="0" indent="0">
              <a:buNone/>
            </a:pPr>
            <a:r>
              <a:rPr lang="en-US" dirty="0"/>
              <a:t>             </a:t>
            </a:r>
            <a:r>
              <a:rPr lang="en-US" b="1" dirty="0"/>
              <a:t> ”</a:t>
            </a:r>
            <a:r>
              <a:rPr lang="en-US" b="1" dirty="0" err="1"/>
              <a:t>framenames</a:t>
            </a:r>
            <a:r>
              <a:rPr lang="en-US" b="1" dirty="0"/>
              <a:t>": [ "Experience pain",  "Harm to living entity” ], </a:t>
            </a:r>
          </a:p>
          <a:p>
            <a:pPr marL="0" indent="0">
              <a:buNone/>
            </a:pPr>
            <a:r>
              <a:rPr lang="en-US" dirty="0"/>
              <a:t>              "</a:t>
            </a:r>
            <a:r>
              <a:rPr lang="en-US" dirty="0" err="1"/>
              <a:t>lpos</a:t>
            </a:r>
            <a:r>
              <a:rPr lang="en-US" dirty="0"/>
              <a:t>": "</a:t>
            </a:r>
            <a:r>
              <a:rPr lang="en-US" dirty="0" err="1"/>
              <a:t>hurt.v</a:t>
            </a:r>
            <a:r>
              <a:rPr lang="en-US" dirty="0"/>
              <a:t>", </a:t>
            </a:r>
          </a:p>
          <a:p>
            <a:pPr marL="0" indent="0">
              <a:buNone/>
            </a:pPr>
            <a:r>
              <a:rPr lang="en-US" dirty="0"/>
              <a:t>              "start": 8, </a:t>
            </a:r>
          </a:p>
          <a:p>
            <a:pPr marL="0" indent="0">
              <a:buNone/>
            </a:pPr>
            <a:r>
              <a:rPr lang="en-US" dirty="0"/>
              <a:t>           }, </a:t>
            </a:r>
          </a:p>
          <a:p>
            <a:pPr marL="0" indent="0">
              <a:buNone/>
            </a:pPr>
            <a:r>
              <a:rPr lang="en-US" dirty="0"/>
              <a:t>          </a:t>
            </a:r>
            <a:r>
              <a:rPr lang="en-US" b="1" dirty="0"/>
              <a:t>"score": 0.93, </a:t>
            </a:r>
          </a:p>
          <a:p>
            <a:pPr marL="0" indent="0">
              <a:buNone/>
            </a:pPr>
            <a:r>
              <a:rPr lang="en-US" b="1" dirty="0"/>
              <a:t>          "</a:t>
            </a:r>
            <a:r>
              <a:rPr lang="en-US" b="1" dirty="0" err="1"/>
              <a:t>cms</a:t>
            </a:r>
            <a:r>
              <a:rPr lang="en-US" b="1" dirty="0"/>
              <a:t>": [ “POVERTY_IS_PHYSICAL_HARM",</a:t>
            </a:r>
          </a:p>
          <a:p>
            <a:pPr marL="0" indent="0">
              <a:buNone/>
            </a:pPr>
            <a:r>
              <a:rPr lang="en-US" b="1" dirty="0"/>
              <a:t>                         “EXPERIENCING_A_NEGATIVE_STATE_IS_EXPERIENCING_HARM”  ], </a:t>
            </a:r>
          </a:p>
          <a:p>
            <a:pPr marL="0" indent="0">
              <a:buNone/>
            </a:pPr>
            <a:r>
              <a:rPr lang="en-US" b="1" dirty="0"/>
              <a:t>          "</a:t>
            </a:r>
            <a:r>
              <a:rPr lang="en-US" b="1" dirty="0" err="1"/>
              <a:t>cxn</a:t>
            </a:r>
            <a:r>
              <a:rPr lang="en-US" b="1" dirty="0"/>
              <a:t>": "**T-</a:t>
            </a:r>
            <a:r>
              <a:rPr lang="en-US" b="1" dirty="0" err="1"/>
              <a:t>subj_S</a:t>
            </a:r>
            <a:r>
              <a:rPr lang="en-US" b="1" dirty="0"/>
              <a:t>-verb", </a:t>
            </a:r>
          </a:p>
          <a:p>
            <a:pPr marL="0" indent="0">
              <a:buNone/>
            </a:pPr>
            <a:r>
              <a:rPr lang="en-US" dirty="0"/>
              <a:t>          "target": {</a:t>
            </a:r>
          </a:p>
          <a:p>
            <a:pPr marL="0" indent="0">
              <a:buNone/>
            </a:pPr>
            <a:r>
              <a:rPr lang="en-US" dirty="0"/>
              <a:t>              "concept": “POVERTY”, </a:t>
            </a:r>
          </a:p>
          <a:p>
            <a:pPr marL="0" indent="0">
              <a:buNone/>
            </a:pPr>
            <a:r>
              <a:rPr lang="en-US" dirty="0"/>
              <a:t>              "end": 7, </a:t>
            </a:r>
          </a:p>
          <a:p>
            <a:pPr marL="0" indent="0">
              <a:buNone/>
            </a:pPr>
            <a:r>
              <a:rPr lang="en-US" dirty="0"/>
              <a:t>              ”</a:t>
            </a:r>
            <a:r>
              <a:rPr lang="en-US" dirty="0" err="1"/>
              <a:t>framefamily</a:t>
            </a:r>
            <a:r>
              <a:rPr lang="en-US" dirty="0"/>
              <a:t>": “Economic inequality frames”, </a:t>
            </a:r>
          </a:p>
          <a:p>
            <a:pPr marL="0" indent="0">
              <a:buNone/>
            </a:pPr>
            <a:r>
              <a:rPr lang="en-US" dirty="0"/>
              <a:t>              "form": "Poverty", </a:t>
            </a:r>
          </a:p>
          <a:p>
            <a:pPr marL="0" indent="0">
              <a:buNone/>
            </a:pPr>
            <a:r>
              <a:rPr lang="en-US" dirty="0"/>
              <a:t>              "lemma": "poverty", </a:t>
            </a:r>
          </a:p>
          <a:p>
            <a:pPr marL="0" indent="0">
              <a:buNone/>
            </a:pPr>
            <a:r>
              <a:rPr lang="en-US" dirty="0"/>
              <a:t>              "start": 0, </a:t>
            </a:r>
          </a:p>
          <a:p>
            <a:pPr marL="0" indent="0">
              <a:buNone/>
            </a:pPr>
            <a:r>
              <a:rPr lang="en-US" dirty="0"/>
              <a:t>              ”</a:t>
            </a:r>
            <a:r>
              <a:rPr lang="en-US" dirty="0" err="1"/>
              <a:t>framename</a:t>
            </a:r>
            <a:r>
              <a:rPr lang="en-US" dirty="0"/>
              <a:t>": "Poverty", </a:t>
            </a:r>
          </a:p>
          <a:p>
            <a:pPr marL="0" indent="0">
              <a:buNone/>
            </a:pPr>
            <a:r>
              <a:rPr lang="en-US" dirty="0"/>
              <a:t>           }</a:t>
            </a:r>
          </a:p>
          <a:p>
            <a:pPr marL="0" indent="0">
              <a:buNone/>
            </a:pPr>
            <a:r>
              <a:rPr lang="en-US" dirty="0"/>
              <a:t>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fld id="{0CFEC368-1D7A-4F81-ABF6-AE0E36BAF64C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51133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remarks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84" y="1298542"/>
            <a:ext cx="8229600" cy="4876800"/>
          </a:xfrm>
        </p:spPr>
        <p:txBody>
          <a:bodyPr/>
          <a:lstStyle/>
          <a:p>
            <a:r>
              <a:rPr lang="en-US" dirty="0"/>
              <a:t>Beyond metaphor detection – the </a:t>
            </a:r>
            <a:r>
              <a:rPr lang="en-US" dirty="0" err="1"/>
              <a:t>MetaNet</a:t>
            </a:r>
            <a:r>
              <a:rPr lang="en-US" dirty="0"/>
              <a:t> system enables us to perform many kinds of linguistic analysis of metaphors in text</a:t>
            </a:r>
          </a:p>
          <a:p>
            <a:endParaRPr lang="en-US" dirty="0"/>
          </a:p>
          <a:p>
            <a:r>
              <a:rPr lang="en-US" dirty="0"/>
              <a:t>Iterative developmental process</a:t>
            </a:r>
          </a:p>
          <a:p>
            <a:pPr lvl="1"/>
            <a:r>
              <a:rPr lang="en-US" dirty="0"/>
              <a:t>Analysis of extracted data informs linguistic analysis, which improves repository and theory, which in turn improves quality of extractor output</a:t>
            </a:r>
          </a:p>
          <a:p>
            <a:endParaRPr lang="en-US" dirty="0"/>
          </a:p>
          <a:p>
            <a:r>
              <a:rPr lang="en-US" dirty="0"/>
              <a:t>Valuable resources:</a:t>
            </a:r>
          </a:p>
          <a:p>
            <a:pPr lvl="1"/>
            <a:r>
              <a:rPr lang="en-US" dirty="0"/>
              <a:t>Metaphor repository</a:t>
            </a:r>
          </a:p>
          <a:p>
            <a:pPr lvl="1"/>
            <a:r>
              <a:rPr lang="en-US" dirty="0"/>
              <a:t>Publicly-accessible wiki </a:t>
            </a:r>
          </a:p>
          <a:p>
            <a:pPr lvl="1"/>
            <a:r>
              <a:rPr lang="en-US" dirty="0"/>
              <a:t>Large database of annotated examples</a:t>
            </a:r>
          </a:p>
          <a:p>
            <a:pPr lvl="1"/>
            <a:r>
              <a:rPr lang="en-US" dirty="0"/>
              <a:t>Computational tools for extraction and data analysis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201049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future of MetaNet?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384" y="1524000"/>
            <a:ext cx="8229600" cy="4876800"/>
          </a:xfrm>
        </p:spPr>
        <p:txBody>
          <a:bodyPr/>
          <a:lstStyle/>
          <a:p>
            <a:r>
              <a:rPr lang="en-US" dirty="0"/>
              <a:t>Transitory state: Moving to UBC hosting with Stickles &amp; Sweetser as co-PIs</a:t>
            </a:r>
          </a:p>
          <a:p>
            <a:r>
              <a:rPr lang="en-US" dirty="0"/>
              <a:t>Short term plans: </a:t>
            </a:r>
          </a:p>
          <a:p>
            <a:pPr lvl="1"/>
            <a:r>
              <a:rPr lang="en-US" dirty="0"/>
              <a:t>Expand coverage of Wiki by adding frames and metaphors</a:t>
            </a:r>
          </a:p>
          <a:p>
            <a:pPr lvl="1"/>
            <a:r>
              <a:rPr lang="en-US" dirty="0"/>
              <a:t>Expanding and fixing bugs in the constructional patterns queries</a:t>
            </a:r>
          </a:p>
          <a:p>
            <a:pPr lvl="1"/>
            <a:r>
              <a:rPr lang="en-US" dirty="0"/>
              <a:t>Improving the modularity of the pipeline</a:t>
            </a:r>
          </a:p>
          <a:p>
            <a:r>
              <a:rPr lang="en-US" dirty="0"/>
              <a:t>Long term goals:</a:t>
            </a:r>
          </a:p>
          <a:p>
            <a:pPr lvl="1"/>
            <a:r>
              <a:rPr lang="en-US" dirty="0"/>
              <a:t>Incorporate machine learning</a:t>
            </a:r>
          </a:p>
          <a:p>
            <a:pPr lvl="1"/>
            <a:r>
              <a:rPr lang="en-US" dirty="0"/>
              <a:t>Revive the Spanish language Wiki</a:t>
            </a:r>
          </a:p>
          <a:p>
            <a:pPr lvl="1"/>
            <a:r>
              <a:rPr lang="en-US" dirty="0"/>
              <a:t>Expand text coverage to fiction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19379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Selected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524000"/>
            <a:ext cx="8839200" cy="5372100"/>
          </a:xfrm>
        </p:spPr>
        <p:txBody>
          <a:bodyPr rtlCol="0">
            <a:normAutofit fontScale="92500" lnSpcReduction="10000"/>
          </a:bodyPr>
          <a:lstStyle/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dirty="0"/>
              <a:t>Croft, W. (2002). The role of domains in the interpretation of metaphors and metonymies. </a:t>
            </a:r>
            <a:r>
              <a:rPr lang="en-US" i="1" dirty="0"/>
              <a:t>Metaphor and metonymy in comparison and contrast</a:t>
            </a:r>
            <a:r>
              <a:rPr lang="en-US" dirty="0"/>
              <a:t>, 161-205.</a:t>
            </a:r>
          </a:p>
          <a:p>
            <a:pPr marL="365760" indent="-45720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Fillmore, C. J. (1976). Frame semantics and the nature of language. In </a:t>
            </a:r>
            <a:r>
              <a:rPr lang="en-US" i="1" dirty="0"/>
              <a:t>Origins and Evolution of Language and Speech</a:t>
            </a:r>
            <a:r>
              <a:rPr lang="en-US" dirty="0"/>
              <a:t>, ed. by </a:t>
            </a:r>
            <a:r>
              <a:rPr lang="en-US" dirty="0" err="1"/>
              <a:t>Stevan</a:t>
            </a:r>
            <a:r>
              <a:rPr lang="en-US" dirty="0"/>
              <a:t> R. </a:t>
            </a:r>
            <a:r>
              <a:rPr lang="en-US" dirty="0" err="1"/>
              <a:t>Harnad</a:t>
            </a:r>
            <a:r>
              <a:rPr lang="en-US" dirty="0"/>
              <a:t>, Horst D. </a:t>
            </a:r>
            <a:r>
              <a:rPr lang="en-US" dirty="0" err="1"/>
              <a:t>Steklis</a:t>
            </a:r>
            <a:r>
              <a:rPr lang="en-US" dirty="0"/>
              <a:t>, &amp; Jane Lancaster, 20-32. Annals of the NY Academy of Sciences, Vol. 280.</a:t>
            </a:r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dirty="0" err="1"/>
              <a:t>Lakoff</a:t>
            </a:r>
            <a:r>
              <a:rPr lang="en-US" dirty="0"/>
              <a:t>, G., &amp; Johnson, M. (1980). </a:t>
            </a:r>
            <a:r>
              <a:rPr lang="en-US" i="1" dirty="0"/>
              <a:t>Metaphors We Live By</a:t>
            </a:r>
            <a:r>
              <a:rPr lang="en-US" dirty="0"/>
              <a:t>. Chicago: University of Chicago Press</a:t>
            </a:r>
          </a:p>
          <a:p>
            <a:pPr marL="365760" indent="-45720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 err="1"/>
              <a:t>Ruppenhofer</a:t>
            </a:r>
            <a:r>
              <a:rPr lang="en-US" dirty="0"/>
              <a:t>, J., Ellsworth, M., </a:t>
            </a:r>
            <a:r>
              <a:rPr lang="en-US" dirty="0" err="1"/>
              <a:t>Petruck</a:t>
            </a:r>
            <a:r>
              <a:rPr lang="en-US" dirty="0"/>
              <a:t>, M. R., Johnson, C. R., &amp; </a:t>
            </a:r>
            <a:r>
              <a:rPr lang="en-US" dirty="0" err="1"/>
              <a:t>Scheffczyk</a:t>
            </a:r>
            <a:r>
              <a:rPr lang="en-US" dirty="0"/>
              <a:t>, J. (2010). </a:t>
            </a:r>
            <a:r>
              <a:rPr lang="en-US" dirty="0" err="1"/>
              <a:t>FrameNet</a:t>
            </a:r>
            <a:r>
              <a:rPr lang="en-US" dirty="0"/>
              <a:t> II: Extended theory and practice. Berkeley, California: International Computer Science Institute</a:t>
            </a:r>
          </a:p>
          <a:p>
            <a:pPr marL="365760" indent="-457200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/>
              <a:t>Sullivan, K. (2013). </a:t>
            </a:r>
            <a:r>
              <a:rPr lang="en-US" i="1" dirty="0"/>
              <a:t>Frames and constructions in metaphoric language</a:t>
            </a:r>
            <a:r>
              <a:rPr lang="en-US" dirty="0"/>
              <a:t>. John </a:t>
            </a:r>
            <a:r>
              <a:rPr lang="en-US" dirty="0" err="1"/>
              <a:t>Benjamins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7992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Selected MetaNet 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850" y="1524000"/>
            <a:ext cx="8839200" cy="5372100"/>
          </a:xfrm>
        </p:spPr>
        <p:txBody>
          <a:bodyPr rtlCol="0">
            <a:normAutofit fontScale="77500" lnSpcReduction="20000"/>
          </a:bodyPr>
          <a:lstStyle/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dirty="0"/>
              <a:t>Overview:</a:t>
            </a:r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CA" dirty="0"/>
              <a:t>Sweetser, E., David, O, &amp; Stickles, E. (2019). MetaNet: Automated metaphor identification across languages and domains. In M. </a:t>
            </a:r>
            <a:r>
              <a:rPr lang="en-CA" dirty="0" err="1"/>
              <a:t>Bolognesi</a:t>
            </a:r>
            <a:r>
              <a:rPr lang="en-CA" dirty="0"/>
              <a:t>, M. </a:t>
            </a:r>
            <a:r>
              <a:rPr lang="en-CA" dirty="0" err="1"/>
              <a:t>Brdar</a:t>
            </a:r>
            <a:r>
              <a:rPr lang="en-CA" dirty="0"/>
              <a:t>, &amp; K. S. Despot (Eds.), </a:t>
            </a:r>
            <a:r>
              <a:rPr lang="en-CA" i="1" dirty="0"/>
              <a:t>Metaphor and Metonymy in the Digital Age: Theory and methods for building repositories of figurative language </a:t>
            </a:r>
            <a:r>
              <a:rPr lang="en-CA" dirty="0"/>
              <a:t>(pp. 23-47). John </a:t>
            </a:r>
            <a:r>
              <a:rPr lang="en-CA" dirty="0" err="1"/>
              <a:t>Benjamins</a:t>
            </a:r>
            <a:r>
              <a:rPr lang="en-CA" dirty="0"/>
              <a:t>.</a:t>
            </a:r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CA" dirty="0"/>
              <a:t>David, O. Computational approaches to metaphor: The case of MetaNet. In B. </a:t>
            </a:r>
            <a:r>
              <a:rPr lang="en-CA" dirty="0" err="1"/>
              <a:t>Dancygier</a:t>
            </a:r>
            <a:r>
              <a:rPr lang="en-CA" dirty="0"/>
              <a:t> (Ed.), </a:t>
            </a:r>
            <a:r>
              <a:rPr lang="en-CA" i="1" dirty="0"/>
              <a:t>The Cambridge Handbook of Cognitive Linguistics </a:t>
            </a:r>
            <a:r>
              <a:rPr lang="en-CA" dirty="0"/>
              <a:t>(pp. 574-589). CUP.</a:t>
            </a:r>
            <a:endParaRPr lang="en-US" dirty="0"/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dirty="0"/>
              <a:t>Technical:</a:t>
            </a:r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dirty="0"/>
              <a:t>Hong, J. (2016). Automatic metaphor detection using constructions and frames. </a:t>
            </a:r>
            <a:r>
              <a:rPr lang="en-US" i="1" dirty="0"/>
              <a:t>Constructions and Frames</a:t>
            </a:r>
            <a:r>
              <a:rPr lang="en-US" dirty="0"/>
              <a:t> 8(2), 295-322.</a:t>
            </a:r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CA" dirty="0"/>
              <a:t>Dodge, E., Hong, J., &amp; Stickles, E. (2015). MetaNet: Deep semantic automatic metaphor analysis. In E. </a:t>
            </a:r>
            <a:r>
              <a:rPr lang="en-CA" dirty="0" err="1"/>
              <a:t>Shutova</a:t>
            </a:r>
            <a:r>
              <a:rPr lang="en-CA" dirty="0"/>
              <a:t>, B. B. </a:t>
            </a:r>
            <a:r>
              <a:rPr lang="en-CA" dirty="0" err="1"/>
              <a:t>Klebanov</a:t>
            </a:r>
            <a:r>
              <a:rPr lang="en-CA" dirty="0"/>
              <a:t>, &amp; P. Lichtenstein (eds.), </a:t>
            </a:r>
            <a:r>
              <a:rPr lang="en-CA" i="1" dirty="0"/>
              <a:t>Proceedings of the 3rd Workshop on Metaphor in NLP</a:t>
            </a:r>
            <a:r>
              <a:rPr lang="en-CA" dirty="0"/>
              <a:t> (pp. 40-49). NAACL HLT 2015.</a:t>
            </a:r>
            <a:endParaRPr lang="en-US" dirty="0"/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b="1" dirty="0"/>
              <a:t>Repository structure:</a:t>
            </a:r>
          </a:p>
          <a:p>
            <a:pPr marL="365760" indent="-457200" fontAlgn="auto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dirty="0"/>
              <a:t>Stickles, E., Dodge, E.; David, O., &amp; Hong, J. (2016). Formalizing contemporary conceptual metaphor theory: A structured repository for metaphor analysis. </a:t>
            </a:r>
            <a:r>
              <a:rPr lang="en-US" i="1" dirty="0"/>
              <a:t>Constructions and Frames</a:t>
            </a:r>
            <a:r>
              <a:rPr lang="en-US" dirty="0"/>
              <a:t> 8(2), 166-213.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625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Acknowledgements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The MetaNet Analysis and Repository teams: George Lakoff, Eve Sweetser, </a:t>
            </a:r>
            <a:r>
              <a:rPr lang="en-US" sz="2000" dirty="0" err="1"/>
              <a:t>Jisup</a:t>
            </a:r>
            <a:r>
              <a:rPr lang="en-US" sz="2000" dirty="0"/>
              <a:t> Hong, Ellen Dodge, </a:t>
            </a:r>
            <a:r>
              <a:rPr lang="en-US" sz="2000" dirty="0" err="1"/>
              <a:t>Oana</a:t>
            </a:r>
            <a:r>
              <a:rPr lang="en-US" sz="2000" dirty="0"/>
              <a:t> David, </a:t>
            </a:r>
            <a:r>
              <a:rPr lang="en-US" sz="2000" dirty="0" err="1"/>
              <a:t>Karie</a:t>
            </a:r>
            <a:r>
              <a:rPr lang="en-US" sz="2000" dirty="0"/>
              <a:t> Moorman, Luca </a:t>
            </a:r>
            <a:r>
              <a:rPr lang="en-US" sz="2000" dirty="0" err="1"/>
              <a:t>Gilardi</a:t>
            </a:r>
            <a:endParaRPr lang="en-US" sz="2000" dirty="0"/>
          </a:p>
          <a:p>
            <a:r>
              <a:rPr lang="en-US" sz="2000" dirty="0"/>
              <a:t>Project Managers: Collin Baker, Jim </a:t>
            </a:r>
            <a:r>
              <a:rPr lang="en-US" sz="2000" dirty="0" err="1"/>
              <a:t>Hieronymous</a:t>
            </a:r>
            <a:r>
              <a:rPr lang="en-US" sz="2000" dirty="0"/>
              <a:t>, </a:t>
            </a:r>
            <a:r>
              <a:rPr lang="en-US" sz="2000" dirty="0" err="1"/>
              <a:t>Srini</a:t>
            </a:r>
            <a:r>
              <a:rPr lang="en-US" sz="2000" dirty="0"/>
              <a:t> Narayanan </a:t>
            </a:r>
          </a:p>
          <a:p>
            <a:r>
              <a:rPr lang="en-US" sz="2000" dirty="0"/>
              <a:t>With help from Miriam </a:t>
            </a:r>
            <a:r>
              <a:rPr lang="en-US" sz="2000" dirty="0" err="1"/>
              <a:t>Petruck</a:t>
            </a:r>
            <a:r>
              <a:rPr lang="en-US" sz="2000" dirty="0"/>
              <a:t>, Jerry Feldman</a:t>
            </a:r>
          </a:p>
          <a:p>
            <a:r>
              <a:rPr lang="en-US" sz="2000" dirty="0"/>
              <a:t>Many, many others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Supported by the Intelligence Advanced Research Projects Activity (IARPA) via Department of Defense US Army Research Laboratory contract number W911NF-12-C-0022. The U.S. Government is authorized to reproduce and distribute reprints for Governmental purposes notwithstanding any copyright annotation thereon. Disclaimer: The views and conclusions contained herein are those of the authors and should not be interpreted as necessarily representing the official policies or endorsements, either expressed or implied, of IARPA, </a:t>
            </a:r>
            <a:r>
              <a:rPr lang="en-US" sz="1800" dirty="0" err="1"/>
              <a:t>DoD</a:t>
            </a:r>
            <a:r>
              <a:rPr lang="en-US" sz="1800" dirty="0"/>
              <a:t>/ARL, or the U.S. Government.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23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Thank you!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703712" y="19050"/>
            <a:ext cx="1066800" cy="328613"/>
          </a:xfrm>
        </p:spPr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4966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628" y="1600200"/>
            <a:ext cx="7788744" cy="487680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and Data Analysis</a:t>
            </a:r>
          </a:p>
        </p:txBody>
      </p:sp>
    </p:spTree>
    <p:extLst>
      <p:ext uri="{BB962C8B-B14F-4D97-AF65-F5344CB8AC3E}">
        <p14:creationId xmlns:p14="http://schemas.microsoft.com/office/powerpoint/2010/main" val="101254933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 in English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9807" y="1647824"/>
            <a:ext cx="8324385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Basic questions:</a:t>
            </a:r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Which target domains are most common?</a:t>
            </a:r>
          </a:p>
          <a:p>
            <a:pPr marL="457200" indent="-457200" eaLnBrk="1" hangingPunct="1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Is there a preference for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path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or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manner 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in the source domain?</a:t>
            </a:r>
          </a:p>
          <a:p>
            <a:pPr marL="457200" indent="-457200" eaLnBrk="1" hangingPunct="1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How do syntactic patterns interact with the source domains?</a:t>
            </a:r>
          </a:p>
          <a:p>
            <a:pPr marL="457200" indent="-457200" eaLnBrk="1" hangingPunct="1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Are some source domains more likely to be used metaphorically?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Stickles &amp; Dodge (forthcoming)</a:t>
            </a: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394641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2631" y="1681162"/>
            <a:ext cx="8734193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Identify potential source domain evoking-elements</a:t>
            </a:r>
          </a:p>
          <a:p>
            <a:pPr marL="800100" lvl="1" indent="-342900"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Augmented extant MetaNet repository using additional lexical resources (Levin 1993, </a:t>
            </a:r>
            <a:r>
              <a:rPr lang="en-US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Ruppenhofer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et al. 2010)</a:t>
            </a:r>
          </a:p>
          <a:p>
            <a:pPr marL="800100" lvl="1" indent="-342900">
              <a:buClr>
                <a:schemeClr val="accent2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359 manner or path-evoking verbs</a:t>
            </a:r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1962" y="5968007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en-US" dirty="0"/>
              <a:t>Stickles &amp; Dodge (forthcoming)</a:t>
            </a:r>
          </a:p>
          <a:p>
            <a:pPr marL="0" lvl="1" algn="r"/>
            <a:r>
              <a:rPr lang="en-US" dirty="0"/>
              <a:t>Stickles 2016</a:t>
            </a:r>
          </a:p>
          <a:p>
            <a:pPr marL="0" lvl="1" algn="r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67444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Method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438" y="1447800"/>
            <a:ext cx="9296400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Searched Corpus of Contemporary American English (Davies, 2008)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Metaphor identification search restricted to verbal constructions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Subject (</a:t>
            </a:r>
            <a:r>
              <a:rPr lang="en-US" sz="26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 + Verb (</a:t>
            </a:r>
            <a:r>
              <a:rPr lang="en-US" sz="2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800100" lvl="1" indent="-342900">
              <a:buClr>
                <a:schemeClr val="accent2"/>
              </a:buClr>
              <a:buFont typeface="Arial" charset="0"/>
              <a:buChar char="•"/>
            </a:pP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my </a:t>
            </a:r>
            <a:r>
              <a:rPr lang="en-US" sz="26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mind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 was </a:t>
            </a:r>
            <a:r>
              <a:rPr lang="en-US" sz="2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racing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Verb (</a:t>
            </a:r>
            <a:r>
              <a:rPr lang="en-US" sz="2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 + Object (</a:t>
            </a:r>
            <a:r>
              <a:rPr lang="en-US" sz="26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800100" lvl="1" indent="-342900">
              <a:buClr>
                <a:schemeClr val="accent2"/>
              </a:buClr>
              <a:buFont typeface="Arial" charset="0"/>
              <a:buChar char="•"/>
            </a:pPr>
            <a:r>
              <a:rPr lang="en-US" sz="2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running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en-US" sz="26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campaign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Verb (</a:t>
            </a:r>
            <a:r>
              <a:rPr lang="en-US" sz="2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 Preposition + Indirect Object (</a:t>
            </a:r>
            <a:r>
              <a:rPr lang="en-US" sz="26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800100" lvl="1" indent="-342900">
              <a:buClr>
                <a:schemeClr val="accent2"/>
              </a:buClr>
              <a:buFont typeface="Arial" charset="0"/>
              <a:buChar char="•"/>
            </a:pPr>
            <a:r>
              <a:rPr lang="en-US" sz="2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jumped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 at the </a:t>
            </a:r>
            <a:r>
              <a:rPr lang="en-US" sz="26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chance</a:t>
            </a: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Verb (</a:t>
            </a:r>
            <a:r>
              <a:rPr lang="en-US" sz="2600" b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Source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 by + Indirect Object (</a:t>
            </a:r>
            <a:r>
              <a:rPr lang="en-US" sz="26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Target</a:t>
            </a:r>
            <a:r>
              <a:rPr lang="en-US" sz="2600" b="1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800100" lvl="1" indent="-342900">
              <a:buClr>
                <a:schemeClr val="accent2"/>
              </a:buClr>
              <a:buFont typeface="Arial" charset="0"/>
              <a:buChar char="•"/>
            </a:pPr>
            <a:r>
              <a:rPr lang="en-US" sz="26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rose</a:t>
            </a:r>
            <a:r>
              <a:rPr lang="en-US" sz="2600" i="1" dirty="0">
                <a:latin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en-US" sz="26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 percent</a:t>
            </a:r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329253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9807" y="1647824"/>
            <a:ext cx="832438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306,382 instances of highly likely metaphoric expressions</a:t>
            </a:r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2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990600" y="2857498"/>
          <a:ext cx="6452059" cy="3857106"/>
        </p:xfrm>
        <a:graphic>
          <a:graphicData uri="http://schemas.openxmlformats.org/drawingml/2006/table">
            <a:tbl>
              <a:tblPr>
                <a:tableStyleId>{8A107856-5554-42FB-B03E-39F5DBC370BA}</a:tableStyleId>
              </a:tblPr>
              <a:tblGrid>
                <a:gridCol w="4135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66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5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 </a:t>
                      </a:r>
                      <a:endParaRPr lang="en-US" sz="2600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effectLst/>
                        </a:rPr>
                        <a:t>Type Count</a:t>
                      </a:r>
                      <a:endParaRPr lang="en-US" sz="2600" b="1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5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effectLst/>
                        </a:rPr>
                        <a:t>Target Lemmas</a:t>
                      </a:r>
                      <a:endParaRPr lang="en-US" sz="2600" b="1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2,088</a:t>
                      </a:r>
                      <a:endParaRPr lang="en-US" sz="260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5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effectLst/>
                        </a:rPr>
                        <a:t>Target Frames</a:t>
                      </a:r>
                      <a:endParaRPr lang="en-US" sz="2600" b="1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276</a:t>
                      </a:r>
                      <a:endParaRPr lang="en-US" sz="260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75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effectLst/>
                        </a:rPr>
                        <a:t>Source Lemmas</a:t>
                      </a:r>
                      <a:endParaRPr lang="en-US" sz="2600" b="1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154</a:t>
                      </a:r>
                      <a:endParaRPr lang="en-US" sz="260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>
                          <a:effectLst/>
                        </a:rPr>
                        <a:t>Source Frames</a:t>
                      </a:r>
                      <a:endParaRPr lang="en-US" sz="2600" b="1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29</a:t>
                      </a:r>
                      <a:endParaRPr lang="en-US" sz="260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05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b="1" dirty="0">
                          <a:effectLst/>
                        </a:rPr>
                        <a:t>Source Frame Families</a:t>
                      </a:r>
                      <a:endParaRPr lang="en-US" sz="2600" b="1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8</a:t>
                      </a:r>
                      <a:endParaRPr lang="en-US" sz="2600" dirty="0">
                        <a:solidFill>
                          <a:srgbClr val="000000"/>
                        </a:solidFill>
                        <a:effectLst/>
                        <a:latin typeface="Arial" charset="0"/>
                        <a:ea typeface="Arial" charset="0"/>
                      </a:endParaRPr>
                    </a:p>
                  </a:txBody>
                  <a:tcPr marL="108256" marR="108256" marT="108256" marB="10825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20990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8602" y="1524000"/>
            <a:ext cx="832438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Which target domains are most common?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693" y="2057401"/>
            <a:ext cx="7676284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8982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8602" y="1524000"/>
            <a:ext cx="832438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/>
              <a:t>Is there a preference for </a:t>
            </a:r>
            <a:r>
              <a:rPr lang="en-US" sz="2800" b="1" dirty="0"/>
              <a:t>path</a:t>
            </a:r>
            <a:r>
              <a:rPr lang="en-US" sz="2800" dirty="0"/>
              <a:t> or </a:t>
            </a:r>
            <a:r>
              <a:rPr lang="en-US" sz="2800" b="1" dirty="0"/>
              <a:t>manner </a:t>
            </a:r>
            <a:r>
              <a:rPr lang="en-US" sz="2800" dirty="0"/>
              <a:t>in the source domain?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6" y="1500187"/>
            <a:ext cx="9140399" cy="528936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25" y="762000"/>
            <a:ext cx="9153525" cy="591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834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8602" y="1524000"/>
            <a:ext cx="832438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/>
              <a:t>How do syntactic patterns interact with the source domains?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611" y="609600"/>
            <a:ext cx="8782778" cy="643829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934200" y="838200"/>
            <a:ext cx="1066800" cy="3962400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343400" y="2271712"/>
            <a:ext cx="1066800" cy="3748087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771650" y="4571999"/>
            <a:ext cx="1066800" cy="1419225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57400" y="4887456"/>
            <a:ext cx="60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1338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8602" y="1524000"/>
            <a:ext cx="832438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/>
              <a:t>How do syntactic patterns interact with the source domains?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55742"/>
            <a:ext cx="9144000" cy="610225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010400" y="1318646"/>
            <a:ext cx="950119" cy="4985973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005494" y="760504"/>
            <a:ext cx="990600" cy="5544115"/>
          </a:xfrm>
          <a:prstGeom prst="rect">
            <a:avLst/>
          </a:prstGeom>
          <a:noFill/>
          <a:ln w="508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126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8602" y="1524000"/>
            <a:ext cx="8324385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Are some source domains more likely to be used metaphorically?</a:t>
            </a:r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i="1" dirty="0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800" i="1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= raw frequency in metaphoric data</a:t>
            </a:r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f</a:t>
            </a:r>
            <a:r>
              <a:rPr lang="en-US" sz="2800" i="1" baseline="-25000" dirty="0" err="1">
                <a:latin typeface="Calibri" panose="020F0502020204030204" pitchFamily="34" charset="0"/>
                <a:cs typeface="Calibri" panose="020F0502020204030204" pitchFamily="34" charset="0"/>
              </a:rPr>
              <a:t>g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 = raw frequency in overall COCA </a:t>
            </a:r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Score &gt; 1 = more likely to be used in metaphoric contexts</a:t>
            </a:r>
          </a:p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Score &lt; 1 less likely to be used in metaphoric contexts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667000"/>
            <a:ext cx="5238008" cy="8509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6396335"/>
            <a:ext cx="8458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en-US"/>
              <a:t>Stickles </a:t>
            </a:r>
            <a:r>
              <a:rPr lang="en-US" dirty="0"/>
              <a:t>2016</a:t>
            </a:r>
          </a:p>
          <a:p>
            <a:pPr marL="0" lvl="1" algn="r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537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8602" y="1524000"/>
            <a:ext cx="832438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/>
              <a:t>Are some source domains more likely to be used metaphorically?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5565"/>
            <a:ext cx="9144000" cy="5332435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V="1">
            <a:off x="5791200" y="1524000"/>
            <a:ext cx="0" cy="53340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248400" y="1534656"/>
            <a:ext cx="0" cy="533400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05988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Analysis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38602" y="1524000"/>
            <a:ext cx="832438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Clr>
                <a:schemeClr val="accent1"/>
              </a:buClr>
              <a:buFont typeface="Arial" charset="0"/>
              <a:buChar char="•"/>
            </a:pPr>
            <a:r>
              <a:rPr lang="en-US" sz="2800" dirty="0"/>
              <a:t>Are some source domains more likely to be used metaphorically?</a:t>
            </a:r>
          </a:p>
          <a:p>
            <a:pPr marL="342900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95"/>
            <a:ext cx="9144000" cy="6859095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705600" y="19050"/>
            <a:ext cx="0" cy="432435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158038" y="28575"/>
            <a:ext cx="0" cy="4324350"/>
          </a:xfrm>
          <a:prstGeom prst="line">
            <a:avLst/>
          </a:prstGeom>
          <a:ln w="38100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704490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Motion metaphors: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9807" y="1647824"/>
            <a:ext cx="832438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buSzPct val="100000"/>
            </a:pPr>
            <a:r>
              <a:rPr lang="en-US" dirty="0"/>
              <a:t>Target domains centered around broad semantic domains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dirty="0"/>
              <a:t>Time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dirty="0"/>
              <a:t>Social institutions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dirty="0"/>
              <a:t>Quantity and measurement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dirty="0"/>
              <a:t>Mental states or events</a:t>
            </a:r>
          </a:p>
          <a:p>
            <a:pPr>
              <a:buSzPct val="100000"/>
            </a:pPr>
            <a:r>
              <a:rPr lang="en-US" dirty="0"/>
              <a:t>Source domains tend to include endpoint focus (i.e., directional motion)</a:t>
            </a:r>
          </a:p>
          <a:p>
            <a:pPr>
              <a:buSzPct val="100000"/>
            </a:pPr>
            <a:r>
              <a:rPr lang="en-US" dirty="0"/>
              <a:t>Constructions contribute path (i.e., prepositions) when not already evoked by source domain frame </a:t>
            </a:r>
          </a:p>
          <a:p>
            <a:pPr>
              <a:buSzPct val="100000"/>
            </a:pPr>
            <a:r>
              <a:rPr lang="en-US" dirty="0"/>
              <a:t>Goal-oriented frames have a higher metaphoricity likelihood</a:t>
            </a:r>
          </a:p>
          <a:p>
            <a:pPr>
              <a:buSzPct val="100000"/>
            </a:pPr>
            <a:r>
              <a:rPr lang="en-US" i="1" dirty="0"/>
              <a:t>Despite English’s overall preference for manner verbs, metaphoric motion is path-profiling</a:t>
            </a:r>
          </a:p>
          <a:p>
            <a:pPr>
              <a:buSzPct val="100000"/>
            </a:pPr>
            <a:endParaRPr lang="en-US" dirty="0"/>
          </a:p>
          <a:p>
            <a:pPr lvl="1">
              <a:buSzPct val="100000"/>
            </a:pPr>
            <a:endParaRPr lang="en-US" dirty="0"/>
          </a:p>
          <a:p>
            <a:pPr>
              <a:buSzPct val="1000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64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Poverty case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2932"/>
            <a:ext cx="8229600" cy="4876800"/>
          </a:xfrm>
        </p:spPr>
        <p:txBody>
          <a:bodyPr/>
          <a:lstStyle/>
          <a:p>
            <a:pPr marL="0" indent="0">
              <a:buNone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91015" y="1582341"/>
            <a:ext cx="785045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Font typeface="Arial" charset="0"/>
              <a:buNone/>
            </a:pPr>
            <a:r>
              <a:rPr lang="en-US" sz="2400" b="1" dirty="0">
                <a:latin typeface="+mn-lt"/>
              </a:rPr>
              <a:t>Overall objective:</a:t>
            </a:r>
          </a:p>
          <a:p>
            <a:pPr marL="0" indent="0" eaLnBrk="1" hangingPunct="1">
              <a:buFont typeface="Arial" charset="0"/>
              <a:buNone/>
            </a:pPr>
            <a:r>
              <a:rPr lang="en-US" sz="2400" dirty="0">
                <a:latin typeface="+mn-lt"/>
              </a:rPr>
              <a:t>Analyze metaphors used to describe the target domain of </a:t>
            </a:r>
            <a:r>
              <a:rPr lang="en-US" sz="2400" b="1" dirty="0">
                <a:solidFill>
                  <a:srgbClr val="00B050"/>
                </a:solidFill>
                <a:latin typeface="+mn-lt"/>
              </a:rPr>
              <a:t>Poverty</a:t>
            </a:r>
            <a:r>
              <a:rPr lang="en-US" sz="2400" dirty="0">
                <a:latin typeface="+mn-lt"/>
              </a:rPr>
              <a:t>:</a:t>
            </a:r>
          </a:p>
          <a:p>
            <a:pPr marL="0" indent="0" eaLnBrk="1" hangingPunct="1">
              <a:buFont typeface="Arial" charset="0"/>
              <a:buNone/>
            </a:pPr>
            <a:endParaRPr lang="en-US" sz="2400" dirty="0">
              <a:latin typeface="+mn-lt"/>
            </a:endParaRPr>
          </a:p>
          <a:p>
            <a:pPr marL="342900" indent="-342900" eaLnBrk="1" hangingPunct="1">
              <a:buClr>
                <a:schemeClr val="accent1"/>
              </a:buClr>
              <a:buFont typeface="Arial" charset="0"/>
              <a:buChar char="•"/>
            </a:pPr>
            <a:r>
              <a:rPr lang="en-US" sz="2400" dirty="0"/>
              <a:t>What </a:t>
            </a:r>
            <a:r>
              <a:rPr lang="en-US" sz="2400" b="1" dirty="0"/>
              <a:t>source domains </a:t>
            </a:r>
            <a:r>
              <a:rPr lang="en-US" sz="2400" dirty="0"/>
              <a:t>are commonly used?</a:t>
            </a:r>
          </a:p>
          <a:p>
            <a:pPr marL="342900" indent="-342900" eaLnBrk="1" hangingPunct="1">
              <a:buClr>
                <a:schemeClr val="accent1"/>
              </a:buClr>
              <a:buFont typeface="Arial" charset="0"/>
              <a:buChar char="•"/>
            </a:pPr>
            <a:r>
              <a:rPr lang="en-US" sz="2400" dirty="0">
                <a:latin typeface="+mn-lt"/>
              </a:rPr>
              <a:t>How do source domain frames </a:t>
            </a:r>
            <a:r>
              <a:rPr lang="en-US" sz="2400" b="1" dirty="0">
                <a:latin typeface="+mn-lt"/>
              </a:rPr>
              <a:t>interact</a:t>
            </a:r>
            <a:r>
              <a:rPr lang="en-US" sz="2400" dirty="0">
                <a:latin typeface="+mn-lt"/>
              </a:rPr>
              <a:t> with constructions?</a:t>
            </a:r>
          </a:p>
          <a:p>
            <a:pPr marL="342900" indent="-342900" eaLnBrk="1" hangingPunct="1">
              <a:buClr>
                <a:schemeClr val="accent1"/>
              </a:buClr>
              <a:buFont typeface="Arial" charset="0"/>
              <a:buChar char="•"/>
            </a:pPr>
            <a:r>
              <a:rPr lang="en-US" sz="2400" dirty="0">
                <a:latin typeface="+mn-lt"/>
              </a:rPr>
              <a:t>How does </a:t>
            </a:r>
            <a:r>
              <a:rPr lang="en-US" sz="2400" b="1" dirty="0">
                <a:latin typeface="+mn-lt"/>
              </a:rPr>
              <a:t>variation in use frequency </a:t>
            </a:r>
            <a:r>
              <a:rPr lang="en-US" sz="2400" dirty="0">
                <a:latin typeface="+mn-lt"/>
              </a:rPr>
              <a:t>illustrate different ways of construing poverty?</a:t>
            </a:r>
          </a:p>
        </p:txBody>
      </p:sp>
    </p:spTree>
    <p:extLst>
      <p:ext uri="{BB962C8B-B14F-4D97-AF65-F5344CB8AC3E}">
        <p14:creationId xmlns:p14="http://schemas.microsoft.com/office/powerpoint/2010/main" val="209271814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Poverty case study #1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7338" y="1600200"/>
            <a:ext cx="8399462" cy="4419600"/>
          </a:xfrm>
        </p:spPr>
        <p:txBody>
          <a:bodyPr rtlCol="0">
            <a:normAutofit/>
          </a:bodyPr>
          <a:lstStyle/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British National Corpus</a:t>
            </a:r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Target domain: defined by Poverty frame family in Repository</a:t>
            </a:r>
          </a:p>
          <a:p>
            <a:pPr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Extraction results</a:t>
            </a:r>
          </a:p>
          <a:p>
            <a:pPr marL="458470" lvl="1" indent="-182880" fontAlgn="auto"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en-US" sz="2400" dirty="0"/>
              <a:t>698 sentences</a:t>
            </a:r>
          </a:p>
          <a:p>
            <a:pPr marL="458470" lvl="1" indent="-182880" fontAlgn="auto"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en-US" sz="2400" dirty="0"/>
              <a:t>209 source domain lexical units</a:t>
            </a:r>
          </a:p>
          <a:p>
            <a:pPr marL="458470" lvl="1" indent="-182880" fontAlgn="auto"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itchFamily="34" charset="0"/>
              <a:buChar char="•"/>
              <a:defRPr/>
            </a:pPr>
            <a:r>
              <a:rPr lang="en-US" sz="2400" dirty="0"/>
              <a:t>134 source frames; 957 frame instances</a:t>
            </a:r>
          </a:p>
          <a:p>
            <a:pPr marL="618490" lvl="1" indent="-342900" fontAlgn="auto">
              <a:spcAft>
                <a:spcPts val="0"/>
              </a:spcAft>
              <a:buClr>
                <a:schemeClr val="accent2">
                  <a:lumMod val="60000"/>
                  <a:lumOff val="40000"/>
                </a:schemeClr>
              </a:buClr>
              <a:defRPr/>
            </a:pPr>
            <a:endParaRPr lang="en-US" dirty="0"/>
          </a:p>
          <a:p>
            <a:pPr marL="548640" lvl="2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03712" y="19050"/>
            <a:ext cx="1066800" cy="3286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C1A687C-AEE2-47DE-A209-8527357B8987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77</a:t>
            </a:fld>
            <a:endParaRPr lang="en-US"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6400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Stickles, Dodge, &amp; Hong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15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Poverty: Source families</a:t>
            </a:r>
          </a:p>
        </p:txBody>
      </p:sp>
      <p:sp>
        <p:nvSpPr>
          <p:cNvPr id="41986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03712" y="19050"/>
            <a:ext cx="1066800" cy="3286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F953D5A-D3D6-49F9-ABC2-93B0EF114073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78</a:t>
            </a:fld>
            <a:endParaRPr lang="en-US" dirty="0">
              <a:cs typeface="Arial" charset="0"/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/>
        </p:nvGraphicFramePr>
        <p:xfrm>
          <a:off x="152400" y="1506292"/>
          <a:ext cx="8534400" cy="4910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ctangle 2"/>
          <p:cNvSpPr/>
          <p:nvPr/>
        </p:nvSpPr>
        <p:spPr>
          <a:xfrm>
            <a:off x="1304111" y="6324600"/>
            <a:ext cx="768748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47687" lvl="2" indent="0">
              <a:buSzPct val="100000"/>
              <a:buNone/>
            </a:pPr>
            <a:r>
              <a:rPr lang="en-US" sz="20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cure </a:t>
            </a:r>
            <a:r>
              <a:rPr lang="en-US" sz="20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poverty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	   </a:t>
            </a:r>
            <a:r>
              <a:rPr lang="en-US" sz="20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poverty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attacks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r>
              <a:rPr lang="en-US" sz="2000" i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chained</a:t>
            </a:r>
            <a:r>
              <a:rPr 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en-US" sz="2000" i="1" dirty="0">
                <a:solidFill>
                  <a:srgbClr val="00B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poverty</a:t>
            </a:r>
          </a:p>
        </p:txBody>
      </p:sp>
    </p:spTree>
    <p:extLst>
      <p:ext uri="{BB962C8B-B14F-4D97-AF65-F5344CB8AC3E}">
        <p14:creationId xmlns:p14="http://schemas.microsoft.com/office/powerpoint/2010/main" val="53587151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Constructions in Source family data</a:t>
            </a:r>
          </a:p>
        </p:txBody>
      </p:sp>
      <p:sp>
        <p:nvSpPr>
          <p:cNvPr id="4403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03712" y="19050"/>
            <a:ext cx="1066800" cy="3286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E2FF5A3-AA82-4C34-A731-54197803FE85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79</a:t>
            </a:fld>
            <a:endParaRPr lang="en-US">
              <a:cs typeface="Arial" charset="0"/>
            </a:endParaRPr>
          </a:p>
        </p:txBody>
      </p:sp>
      <p:graphicFrame>
        <p:nvGraphicFramePr>
          <p:cNvPr id="5" name="Chart 4"/>
          <p:cNvGraphicFramePr/>
          <p:nvPr/>
        </p:nvGraphicFramePr>
        <p:xfrm>
          <a:off x="0" y="1396999"/>
          <a:ext cx="9144000" cy="4682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50900" y="6108700"/>
            <a:ext cx="235981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i="1" dirty="0">
                <a:solidFill>
                  <a:schemeClr val="accent2"/>
                </a:solidFill>
              </a:rPr>
              <a:t>alleviate poverty</a:t>
            </a:r>
            <a:endParaRPr lang="en-US" sz="2000" i="1" dirty="0">
              <a:solidFill>
                <a:schemeClr val="accent6"/>
              </a:solidFill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chemeClr val="accent6"/>
                </a:solidFill>
                <a:latin typeface="+mn-lt"/>
                <a:cs typeface="+mn-cs"/>
              </a:rPr>
              <a:t>symptoms of poverty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7263" y="6246813"/>
            <a:ext cx="146764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chemeClr val="tx2"/>
                </a:solidFill>
                <a:latin typeface="+mn-lt"/>
                <a:cs typeface="+mn-cs"/>
              </a:rPr>
              <a:t>poverty trap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03600" y="6108700"/>
            <a:ext cx="2282869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i="1" dirty="0">
                <a:solidFill>
                  <a:schemeClr val="accent2"/>
                </a:solidFill>
                <a:latin typeface="+mn-lt"/>
                <a:cs typeface="+mn-cs"/>
              </a:rPr>
              <a:t>tackle homelessness</a:t>
            </a:r>
          </a:p>
          <a:p>
            <a:pPr>
              <a:defRPr/>
            </a:pPr>
            <a:r>
              <a:rPr lang="en-US" sz="2000" i="1" dirty="0">
                <a:solidFill>
                  <a:schemeClr val="accent6"/>
                </a:solidFill>
              </a:rPr>
              <a:t>impact of poverty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2319896" y="2133598"/>
            <a:ext cx="216742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487317" y="2116662"/>
            <a:ext cx="0" cy="1338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336829" y="2133598"/>
            <a:ext cx="0" cy="1169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251183" y="1847331"/>
            <a:ext cx="11853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 err="1"/>
              <a:t>n.s</a:t>
            </a:r>
            <a:r>
              <a:rPr lang="en-US" sz="1400" i="1" dirty="0"/>
              <a:t>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02366" y="1998929"/>
            <a:ext cx="118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2416955" y="4419600"/>
            <a:ext cx="602470" cy="20843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986837" y="3002227"/>
            <a:ext cx="1093560" cy="32445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3562809" y="3614738"/>
            <a:ext cx="752016" cy="25939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4741055" y="4529137"/>
            <a:ext cx="602470" cy="20843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6112699" y="3429000"/>
            <a:ext cx="389667" cy="299044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776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Frames within Disease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657725"/>
            <a:ext cx="8686800" cy="2200275"/>
          </a:xfrm>
        </p:spPr>
        <p:txBody>
          <a:bodyPr rtlCol="0">
            <a:normAutofit/>
          </a:bodyPr>
          <a:lstStyle/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SzPct val="100000"/>
              <a:buFont typeface="Arial" pitchFamily="34" charset="0"/>
              <a:buChar char="•"/>
              <a:defRPr/>
            </a:pPr>
            <a:r>
              <a:rPr lang="en-US" dirty="0"/>
              <a:t>Metaphors: </a:t>
            </a:r>
          </a:p>
          <a:p>
            <a:pPr lvl="1" indent="-182880" fontAlgn="auto"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200" cap="small" dirty="0"/>
              <a:t>Poverty is a Physical Affliction</a:t>
            </a:r>
          </a:p>
          <a:p>
            <a:pPr lvl="1" indent="-182880" fontAlgn="auto">
              <a:spcAft>
                <a:spcPts val="0"/>
              </a:spcAft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200" cap="small" dirty="0"/>
              <a:t>Addressing Poverty is Treating a Physical Affliction</a:t>
            </a:r>
          </a:p>
          <a:p>
            <a:pPr lvl="1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548640" lvl="2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03712" y="19050"/>
            <a:ext cx="1066800" cy="3286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720B8B-F199-4041-A581-84B3021E5E8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80</a:t>
            </a:fld>
            <a:endParaRPr lang="en-US">
              <a:cs typeface="Arial" charset="0"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152400" y="1443566"/>
          <a:ext cx="7926917" cy="4123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6" name="Straight Connector 5"/>
          <p:cNvCxnSpPr/>
          <p:nvPr/>
        </p:nvCxnSpPr>
        <p:spPr>
          <a:xfrm>
            <a:off x="1921941" y="2317235"/>
            <a:ext cx="11853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362200" y="2064834"/>
            <a:ext cx="118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3124200" y="2300299"/>
            <a:ext cx="0" cy="1338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938893" y="2317235"/>
            <a:ext cx="0" cy="1169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95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Constructions in Disease family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  <a:p>
            <a:pPr marL="182880" indent="-1828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8703712" y="19050"/>
            <a:ext cx="1066800" cy="328613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387A00-320B-4FAF-B413-0D2200AA4BA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81</a:t>
            </a:fld>
            <a:endParaRPr lang="en-US" dirty="0">
              <a:cs typeface="Arial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/>
        </p:nvGraphicFramePr>
        <p:xfrm>
          <a:off x="0" y="1523999"/>
          <a:ext cx="9144000" cy="53340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5" name="Straight Connector 4"/>
          <p:cNvCxnSpPr/>
          <p:nvPr/>
        </p:nvCxnSpPr>
        <p:spPr>
          <a:xfrm>
            <a:off x="1436878" y="2319632"/>
            <a:ext cx="100152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1447802" y="2309801"/>
            <a:ext cx="0" cy="1169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665022" y="2018284"/>
            <a:ext cx="880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432306" y="2306753"/>
            <a:ext cx="0" cy="11693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979758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Poverty case study #2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19237"/>
            <a:ext cx="8229600" cy="5112168"/>
          </a:xfrm>
        </p:spPr>
        <p:txBody>
          <a:bodyPr/>
          <a:lstStyle/>
          <a:p>
            <a:r>
              <a:rPr lang="en-US" sz="2700" dirty="0"/>
              <a:t>Investigate </a:t>
            </a:r>
            <a:r>
              <a:rPr lang="en-US" sz="2700" i="1" dirty="0"/>
              <a:t>use frequency</a:t>
            </a:r>
            <a:r>
              <a:rPr lang="en-US" sz="2700" dirty="0"/>
              <a:t> of constructions in metaphoric and non-metaphoric contexts</a:t>
            </a:r>
          </a:p>
          <a:p>
            <a:pPr lvl="1"/>
            <a:r>
              <a:rPr lang="en-US" sz="2700" dirty="0"/>
              <a:t>English </a:t>
            </a:r>
            <a:r>
              <a:rPr lang="en-US" sz="2700" dirty="0" err="1"/>
              <a:t>Gigaword</a:t>
            </a:r>
            <a:r>
              <a:rPr lang="en-US" sz="2700" dirty="0"/>
              <a:t> corpus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700" dirty="0"/>
              <a:t>Searched for potentially metaphoric expressions with the target lexeme </a:t>
            </a:r>
            <a:r>
              <a:rPr lang="en-US" sz="2700" i="1" dirty="0"/>
              <a:t>poverty</a:t>
            </a:r>
            <a:endParaRPr lang="en-US" sz="2700" dirty="0"/>
          </a:p>
          <a:p>
            <a:pPr lvl="1">
              <a:buClr>
                <a:schemeClr val="accent2"/>
              </a:buClr>
              <a:buSzPct val="100000"/>
            </a:pPr>
            <a:r>
              <a:rPr lang="en-US" sz="2700" dirty="0"/>
              <a:t>Retained only expressions rated highly metaphoric or highly non-metaphoric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sz="2700" dirty="0"/>
              <a:t>Final corpus size</a:t>
            </a:r>
          </a:p>
          <a:p>
            <a:pPr lvl="2">
              <a:buSzPct val="100000"/>
            </a:pPr>
            <a:r>
              <a:rPr lang="en-US" sz="2700" dirty="0"/>
              <a:t>Highly metaphoric: 50,413 expressions</a:t>
            </a:r>
          </a:p>
          <a:p>
            <a:pPr lvl="2">
              <a:buSzPct val="100000"/>
            </a:pPr>
            <a:r>
              <a:rPr lang="en-US" sz="2700" dirty="0"/>
              <a:t>Unlikely to be metaphoric: 30,308 expressions</a:t>
            </a:r>
          </a:p>
          <a:p>
            <a:pPr lvl="1">
              <a:buClr>
                <a:schemeClr val="accent2"/>
              </a:buClr>
              <a:buSzPct val="100000"/>
            </a:pP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1962" y="6400800"/>
            <a:ext cx="845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Stickles &amp; Dodge 2016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65813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2455"/>
            <a:ext cx="9026321" cy="536189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21" y="2473206"/>
            <a:ext cx="9023838" cy="55218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4622"/>
            <a:ext cx="9260889" cy="5722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6347" y="1686640"/>
            <a:ext cx="46501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n-lt"/>
              </a:rPr>
              <a:t>Noun-Noun</a:t>
            </a:r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400" dirty="0">
                <a:latin typeface="+mn-lt"/>
              </a:rPr>
              <a:t>Metaphoric: </a:t>
            </a:r>
            <a:r>
              <a:rPr lang="en-US" sz="2400" i="1" dirty="0">
                <a:latin typeface="+mn-lt"/>
              </a:rPr>
              <a:t>poverty trap</a:t>
            </a:r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endParaRPr lang="en-US" sz="2400" i="1" dirty="0">
              <a:latin typeface="+mn-lt"/>
            </a:endParaRPr>
          </a:p>
          <a:p>
            <a:pPr>
              <a:buClr>
                <a:schemeClr val="accent2"/>
              </a:buClr>
            </a:pPr>
            <a:endParaRPr lang="en-US" sz="2400" i="1" dirty="0">
              <a:latin typeface="+mn-lt"/>
            </a:endParaRPr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400" dirty="0">
                <a:latin typeface="+mn-lt"/>
              </a:rPr>
              <a:t>Non-metaphoric: </a:t>
            </a:r>
            <a:r>
              <a:rPr lang="en-US" sz="2400" i="1" dirty="0">
                <a:latin typeface="+mn-lt"/>
              </a:rPr>
              <a:t>poverty project</a:t>
            </a:r>
            <a:endParaRPr lang="en-US" sz="24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347" y="4429831"/>
            <a:ext cx="55167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+mn-lt"/>
              </a:rPr>
              <a:t>Verb-Prep-Noun</a:t>
            </a:r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400" dirty="0">
                <a:latin typeface="+mn-lt"/>
              </a:rPr>
              <a:t>Metaphoric: </a:t>
            </a:r>
            <a:r>
              <a:rPr lang="en-US" sz="2400" i="1" dirty="0">
                <a:latin typeface="+mn-lt"/>
              </a:rPr>
              <a:t>mired in poverty</a:t>
            </a:r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endParaRPr lang="en-US" sz="2400" i="1" dirty="0">
              <a:latin typeface="+mn-lt"/>
            </a:endParaRPr>
          </a:p>
          <a:p>
            <a:pPr>
              <a:buClr>
                <a:schemeClr val="accent2"/>
              </a:buClr>
            </a:pPr>
            <a:endParaRPr lang="en-US" sz="2400" i="1" dirty="0">
              <a:latin typeface="+mn-lt"/>
            </a:endParaRPr>
          </a:p>
          <a:p>
            <a:pPr marL="342900" indent="-342900">
              <a:buClr>
                <a:schemeClr val="accent2"/>
              </a:buClr>
              <a:buFont typeface="Arial"/>
              <a:buChar char="•"/>
            </a:pPr>
            <a:r>
              <a:rPr lang="en-US" sz="2400" dirty="0">
                <a:latin typeface="+mn-lt"/>
              </a:rPr>
              <a:t>Non-metaphoric: </a:t>
            </a:r>
            <a:r>
              <a:rPr lang="en-US" sz="2400" i="1" dirty="0">
                <a:latin typeface="+mn-lt"/>
              </a:rPr>
              <a:t>blame for poverty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7" y="6276051"/>
            <a:ext cx="9144000" cy="565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69268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906" y="221876"/>
            <a:ext cx="8229600" cy="990600"/>
          </a:xfrm>
        </p:spPr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277907" y="956236"/>
          <a:ext cx="8731622" cy="57523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2062956" y="3122709"/>
            <a:ext cx="91141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2974368" y="3107769"/>
            <a:ext cx="0" cy="2599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2065957" y="3110759"/>
            <a:ext cx="0" cy="2599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361779" y="2719297"/>
            <a:ext cx="364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*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4530653" y="4350874"/>
            <a:ext cx="91141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5442065" y="4335934"/>
            <a:ext cx="0" cy="2599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4533654" y="4338924"/>
            <a:ext cx="0" cy="2599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4829476" y="3992285"/>
            <a:ext cx="364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*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7091612" y="1571816"/>
            <a:ext cx="91141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8003024" y="1556876"/>
            <a:ext cx="0" cy="2599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 flipV="1">
            <a:off x="7094613" y="1559866"/>
            <a:ext cx="0" cy="25997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255966" y="1098179"/>
            <a:ext cx="12070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i="1" dirty="0" err="1"/>
              <a:t>n.s</a:t>
            </a:r>
            <a:r>
              <a:rPr lang="en-US" sz="30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1514878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</p:nvPr>
        </p:nvGraphicFramePr>
        <p:xfrm>
          <a:off x="0" y="-154379"/>
          <a:ext cx="9144000" cy="7012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34379" y="1218463"/>
            <a:ext cx="333762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i="1" dirty="0"/>
              <a:t>All comparisons significant</a:t>
            </a:r>
          </a:p>
        </p:txBody>
      </p:sp>
      <p:sp>
        <p:nvSpPr>
          <p:cNvPr id="3" name="Rectangle 2"/>
          <p:cNvSpPr/>
          <p:nvPr/>
        </p:nvSpPr>
        <p:spPr>
          <a:xfrm>
            <a:off x="723810" y="6264756"/>
            <a:ext cx="3241964" cy="575953"/>
          </a:xfrm>
          <a:prstGeom prst="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184396" y="6282048"/>
            <a:ext cx="1499016" cy="558662"/>
          </a:xfrm>
          <a:prstGeom prst="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779875" y="6282047"/>
            <a:ext cx="3267662" cy="558662"/>
          </a:xfrm>
          <a:prstGeom prst="rect">
            <a:avLst/>
          </a:prstGeom>
          <a:noFill/>
          <a:ln>
            <a:solidFill>
              <a:schemeClr val="accent2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065161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Poverty case studies: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3697C-073C-4BB9-930C-4DE7A4D99DA9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09807" y="1647824"/>
            <a:ext cx="832438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800" dirty="0"/>
          </a:p>
          <a:p>
            <a:pPr marL="800100" lvl="1" indent="-342900">
              <a:buClr>
                <a:schemeClr val="accent1"/>
              </a:buClr>
              <a:buFont typeface="Arial" charset="0"/>
              <a:buChar char="•"/>
            </a:pPr>
            <a:endParaRPr lang="en-US" sz="2200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>
              <a:buSzPct val="100000"/>
            </a:pPr>
            <a:r>
              <a:rPr lang="en-US" dirty="0"/>
              <a:t>Typically construed in terms of three source domains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dirty="0"/>
              <a:t>Disease: POVERTY IS A PHYSICAL AFFLICTION</a:t>
            </a:r>
          </a:p>
          <a:p>
            <a:pPr lvl="1">
              <a:buClr>
                <a:schemeClr val="accent2"/>
              </a:buClr>
              <a:buSzPct val="100000"/>
            </a:pPr>
            <a:r>
              <a:rPr lang="en-US" dirty="0"/>
              <a:t>Harm: POVERTY IS PHYSICALLY HARMFUL</a:t>
            </a:r>
            <a:endParaRPr lang="en-US" i="1" dirty="0"/>
          </a:p>
          <a:p>
            <a:pPr lvl="1">
              <a:buClr>
                <a:schemeClr val="accent2"/>
              </a:buClr>
              <a:buSzPct val="100000"/>
            </a:pPr>
            <a:r>
              <a:rPr lang="en-US" dirty="0"/>
              <a:t>Impediments to Motion: POVERTY IS A PHYSICAL IMPEDIMENT</a:t>
            </a:r>
          </a:p>
          <a:p>
            <a:pPr>
              <a:buSzPct val="100000"/>
            </a:pPr>
            <a:r>
              <a:rPr lang="en-US" dirty="0"/>
              <a:t>British English preferentially profiles </a:t>
            </a:r>
            <a:r>
              <a:rPr lang="en-US" i="1" dirty="0"/>
              <a:t>addressing </a:t>
            </a:r>
            <a:r>
              <a:rPr lang="en-US" dirty="0"/>
              <a:t>poverty</a:t>
            </a:r>
          </a:p>
          <a:p>
            <a:pPr>
              <a:buSzPct val="100000"/>
            </a:pPr>
            <a:r>
              <a:rPr lang="en-US" dirty="0"/>
              <a:t>Variations in use frequency of different constructions</a:t>
            </a:r>
          </a:p>
          <a:p>
            <a:pPr lvl="1">
              <a:buSzPct val="100000"/>
            </a:pPr>
            <a:r>
              <a:rPr lang="en-US" dirty="0"/>
              <a:t>In verbal constructions, poverty is more likely to be a </a:t>
            </a:r>
            <a:r>
              <a:rPr lang="en-US" i="1" dirty="0"/>
              <a:t>patient</a:t>
            </a:r>
            <a:r>
              <a:rPr lang="en-US" dirty="0"/>
              <a:t> or </a:t>
            </a:r>
            <a:r>
              <a:rPr lang="en-US" i="1" dirty="0"/>
              <a:t>location</a:t>
            </a:r>
            <a:r>
              <a:rPr lang="en-US" dirty="0"/>
              <a:t> than an </a:t>
            </a:r>
            <a:r>
              <a:rPr lang="en-US" i="1" dirty="0"/>
              <a:t>agent</a:t>
            </a:r>
            <a:endParaRPr lang="en-US" dirty="0"/>
          </a:p>
          <a:p>
            <a:pPr>
              <a:buSzPct val="100000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Overr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Habitat">
      <a:dk1>
        <a:sysClr val="windowText" lastClr="000000"/>
      </a:dk1>
      <a:lt1>
        <a:sysClr val="window" lastClr="FFFFFF"/>
      </a:lt1>
      <a:dk2>
        <a:srgbClr val="194431"/>
      </a:dk2>
      <a:lt2>
        <a:srgbClr val="F0E6C3"/>
      </a:lt2>
      <a:accent1>
        <a:srgbClr val="F8C000"/>
      </a:accent1>
      <a:accent2>
        <a:srgbClr val="F88600"/>
      </a:accent2>
      <a:accent3>
        <a:srgbClr val="F83500"/>
      </a:accent3>
      <a:accent4>
        <a:srgbClr val="8B723D"/>
      </a:accent4>
      <a:accent5>
        <a:srgbClr val="818B3D"/>
      </a:accent5>
      <a:accent6>
        <a:srgbClr val="586215"/>
      </a:accent6>
      <a:hlink>
        <a:srgbClr val="FF621D"/>
      </a:hlink>
      <a:folHlink>
        <a:srgbClr val="F3D260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Habitat">
    <a:dk1>
      <a:sysClr val="windowText" lastClr="000000"/>
    </a:dk1>
    <a:lt1>
      <a:sysClr val="window" lastClr="FFFFFF"/>
    </a:lt1>
    <a:dk2>
      <a:srgbClr val="194431"/>
    </a:dk2>
    <a:lt2>
      <a:srgbClr val="F0E6C3"/>
    </a:lt2>
    <a:accent1>
      <a:srgbClr val="F8C000"/>
    </a:accent1>
    <a:accent2>
      <a:srgbClr val="F88600"/>
    </a:accent2>
    <a:accent3>
      <a:srgbClr val="F83500"/>
    </a:accent3>
    <a:accent4>
      <a:srgbClr val="8B723D"/>
    </a:accent4>
    <a:accent5>
      <a:srgbClr val="818B3D"/>
    </a:accent5>
    <a:accent6>
      <a:srgbClr val="586215"/>
    </a:accent6>
    <a:hlink>
      <a:srgbClr val="FF621D"/>
    </a:hlink>
    <a:folHlink>
      <a:srgbClr val="F3D260"/>
    </a:folHlink>
  </a:clrScheme>
</a:themeOverride>
</file>

<file path=ppt/theme/themeOverride2.xml><?xml version="1.0" encoding="utf-8"?>
<a:themeOverride xmlns:a="http://schemas.openxmlformats.org/drawingml/2006/main">
  <a:clrScheme name="Habitat">
    <a:dk1>
      <a:sysClr val="windowText" lastClr="000000"/>
    </a:dk1>
    <a:lt1>
      <a:sysClr val="window" lastClr="FFFFFF"/>
    </a:lt1>
    <a:dk2>
      <a:srgbClr val="194431"/>
    </a:dk2>
    <a:lt2>
      <a:srgbClr val="F0E6C3"/>
    </a:lt2>
    <a:accent1>
      <a:srgbClr val="F8C000"/>
    </a:accent1>
    <a:accent2>
      <a:srgbClr val="F88600"/>
    </a:accent2>
    <a:accent3>
      <a:srgbClr val="F83500"/>
    </a:accent3>
    <a:accent4>
      <a:srgbClr val="8B723D"/>
    </a:accent4>
    <a:accent5>
      <a:srgbClr val="818B3D"/>
    </a:accent5>
    <a:accent6>
      <a:srgbClr val="586215"/>
    </a:accent6>
    <a:hlink>
      <a:srgbClr val="FF621D"/>
    </a:hlink>
    <a:folHlink>
      <a:srgbClr val="F3D260"/>
    </a:folHlink>
  </a:clrScheme>
  <a:fontScheme name="Adjacency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Clarity">
    <a:fillStyleLst>
      <a:solidFill>
        <a:schemeClr val="phClr"/>
      </a:solidFill>
      <a:gradFill rotWithShape="1">
        <a:gsLst>
          <a:gs pos="0">
            <a:schemeClr val="phClr">
              <a:tint val="50000"/>
              <a:shade val="86000"/>
              <a:satMod val="140000"/>
            </a:schemeClr>
          </a:gs>
          <a:gs pos="45000">
            <a:schemeClr val="phClr">
              <a:tint val="48000"/>
              <a:satMod val="150000"/>
            </a:schemeClr>
          </a:gs>
          <a:gs pos="100000">
            <a:schemeClr val="phClr">
              <a:tint val="28000"/>
              <a:satMod val="16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70000"/>
              <a:satMod val="150000"/>
            </a:schemeClr>
          </a:gs>
          <a:gs pos="34000">
            <a:schemeClr val="phClr">
              <a:shade val="70000"/>
              <a:satMod val="140000"/>
            </a:schemeClr>
          </a:gs>
          <a:gs pos="70000">
            <a:schemeClr val="phClr">
              <a:tint val="100000"/>
              <a:shade val="90000"/>
              <a:satMod val="140000"/>
            </a:schemeClr>
          </a:gs>
          <a:gs pos="100000">
            <a:schemeClr val="phClr">
              <a:tint val="100000"/>
              <a:shade val="100000"/>
              <a:sat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6425" cap="flat" cmpd="sng" algn="ctr">
        <a:solidFill>
          <a:schemeClr val="phClr"/>
        </a:solidFill>
        <a:prstDash val="solid"/>
      </a:ln>
      <a:ln w="444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phClr">
              <a:shade val="3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5000"/>
              <a:satMod val="180000"/>
            </a:schemeClr>
          </a:gs>
          <a:gs pos="40000">
            <a:schemeClr val="phClr">
              <a:tint val="95000"/>
              <a:shade val="85000"/>
              <a:satMod val="150000"/>
            </a:schemeClr>
          </a:gs>
          <a:gs pos="100000">
            <a:schemeClr val="phClr">
              <a:shade val="45000"/>
              <a:satMod val="200000"/>
            </a:schemeClr>
          </a:gs>
        </a:gsLst>
        <a:lin ang="5400000" scaled="0"/>
      </a:gradFill>
      <a:blipFill rotWithShape="1">
        <a:blip xmlns:r="http://schemas.openxmlformats.org/officeDocument/2006/relationships">
          <a:duotone>
            <a:schemeClr val="phClr">
              <a:shade val="55000"/>
            </a:schemeClr>
            <a:schemeClr val="phClr">
              <a:tint val="97000"/>
              <a:satMod val="95000"/>
            </a:schemeClr>
          </a:duotone>
        </a:blip>
        <a:tile tx="0" ty="0" sx="70000" sy="70000" flip="none" algn="tl"/>
      </a:blipFill>
    </a:bgFillStyleLst>
  </a:fmtScheme>
</a:themeOverride>
</file>

<file path=ppt/theme/themeOverride3.xml><?xml version="1.0" encoding="utf-8"?>
<a:themeOverride xmlns:a="http://schemas.openxmlformats.org/drawingml/2006/main">
  <a:clrScheme name="Habitat">
    <a:dk1>
      <a:sysClr val="windowText" lastClr="000000"/>
    </a:dk1>
    <a:lt1>
      <a:sysClr val="window" lastClr="FFFFFF"/>
    </a:lt1>
    <a:dk2>
      <a:srgbClr val="194431"/>
    </a:dk2>
    <a:lt2>
      <a:srgbClr val="F0E6C3"/>
    </a:lt2>
    <a:accent1>
      <a:srgbClr val="F8C000"/>
    </a:accent1>
    <a:accent2>
      <a:srgbClr val="F88600"/>
    </a:accent2>
    <a:accent3>
      <a:srgbClr val="F83500"/>
    </a:accent3>
    <a:accent4>
      <a:srgbClr val="8B723D"/>
    </a:accent4>
    <a:accent5>
      <a:srgbClr val="818B3D"/>
    </a:accent5>
    <a:accent6>
      <a:srgbClr val="586215"/>
    </a:accent6>
    <a:hlink>
      <a:srgbClr val="FF621D"/>
    </a:hlink>
    <a:folHlink>
      <a:srgbClr val="F3D260"/>
    </a:folHlink>
  </a:clrScheme>
  <a:fontScheme name="Adjacency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Clarity">
    <a:fillStyleLst>
      <a:solidFill>
        <a:schemeClr val="phClr"/>
      </a:solidFill>
      <a:gradFill rotWithShape="1">
        <a:gsLst>
          <a:gs pos="0">
            <a:schemeClr val="phClr">
              <a:tint val="50000"/>
              <a:shade val="86000"/>
              <a:satMod val="140000"/>
            </a:schemeClr>
          </a:gs>
          <a:gs pos="45000">
            <a:schemeClr val="phClr">
              <a:tint val="48000"/>
              <a:satMod val="150000"/>
            </a:schemeClr>
          </a:gs>
          <a:gs pos="100000">
            <a:schemeClr val="phClr">
              <a:tint val="28000"/>
              <a:satMod val="160000"/>
            </a:schemeClr>
          </a:gs>
        </a:gsLst>
        <a:path path="circle">
          <a:fillToRect l="100000" t="100000" r="100000" b="100000"/>
        </a:path>
      </a:gradFill>
      <a:gradFill rotWithShape="1">
        <a:gsLst>
          <a:gs pos="0">
            <a:schemeClr val="phClr">
              <a:shade val="70000"/>
              <a:satMod val="150000"/>
            </a:schemeClr>
          </a:gs>
          <a:gs pos="34000">
            <a:schemeClr val="phClr">
              <a:shade val="70000"/>
              <a:satMod val="140000"/>
            </a:schemeClr>
          </a:gs>
          <a:gs pos="70000">
            <a:schemeClr val="phClr">
              <a:tint val="100000"/>
              <a:shade val="90000"/>
              <a:satMod val="140000"/>
            </a:schemeClr>
          </a:gs>
          <a:gs pos="100000">
            <a:schemeClr val="phClr">
              <a:tint val="100000"/>
              <a:shade val="100000"/>
              <a:satMod val="100000"/>
            </a:schemeClr>
          </a:gs>
        </a:gsLst>
        <a:path path="circle">
          <a:fillToRect l="100000" t="100000" r="100000" b="100000"/>
        </a:path>
      </a:gradFill>
    </a:fillStyleLst>
    <a:lnStyleLst>
      <a:ln w="9525" cap="flat" cmpd="sng" algn="ctr">
        <a:solidFill>
          <a:schemeClr val="phClr"/>
        </a:solidFill>
        <a:prstDash val="solid"/>
      </a:ln>
      <a:ln w="26425" cap="flat" cmpd="sng" algn="ctr">
        <a:solidFill>
          <a:schemeClr val="phClr"/>
        </a:solidFill>
        <a:prstDash val="solid"/>
      </a:ln>
      <a:ln w="44450" cap="flat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</a:effectStyle>
      <a:effectStyle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5100000"/>
          </a:lightRig>
        </a:scene3d>
        <a:sp3d contourW="6350">
          <a:bevelT w="29210" h="12700"/>
          <a:contourClr>
            <a:schemeClr val="phClr">
              <a:shade val="30000"/>
              <a:satMod val="130000"/>
            </a:schemeClr>
          </a:contourClr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85000"/>
              <a:satMod val="180000"/>
            </a:schemeClr>
          </a:gs>
          <a:gs pos="40000">
            <a:schemeClr val="phClr">
              <a:tint val="95000"/>
              <a:shade val="85000"/>
              <a:satMod val="150000"/>
            </a:schemeClr>
          </a:gs>
          <a:gs pos="100000">
            <a:schemeClr val="phClr">
              <a:shade val="45000"/>
              <a:satMod val="200000"/>
            </a:schemeClr>
          </a:gs>
        </a:gsLst>
        <a:lin ang="5400000" scaled="0"/>
      </a:gradFill>
      <a:blipFill rotWithShape="1">
        <a:blip xmlns:r="http://schemas.openxmlformats.org/officeDocument/2006/relationships" r:embed="rId1">
          <a:duotone>
            <a:schemeClr val="phClr">
              <a:shade val="55000"/>
            </a:schemeClr>
            <a:schemeClr val="phClr">
              <a:tint val="97000"/>
              <a:satMod val="95000"/>
            </a:schemeClr>
          </a:duotone>
        </a:blip>
        <a:tile tx="0" ty="0" sx="70000" sy="70000" flip="none" algn="tl"/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6713</TotalTime>
  <Words>3072</Words>
  <Application>Microsoft Macintosh PowerPoint</Application>
  <PresentationFormat>On-screen Show (4:3)</PresentationFormat>
  <Paragraphs>722</Paragraphs>
  <Slides>86</Slides>
  <Notes>81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91" baseType="lpstr">
      <vt:lpstr>Arial</vt:lpstr>
      <vt:lpstr>Calibri</vt:lpstr>
      <vt:lpstr>Cambria</vt:lpstr>
      <vt:lpstr>Times New Roman</vt:lpstr>
      <vt:lpstr>Clarity</vt:lpstr>
      <vt:lpstr>MetaNet: Deep semantic automatic metaphor analysis</vt:lpstr>
      <vt:lpstr>Road map</vt:lpstr>
      <vt:lpstr>A brief history of MetaNet</vt:lpstr>
      <vt:lpstr>MetaNet  system diagram</vt:lpstr>
      <vt:lpstr>MetaNet  system diagram</vt:lpstr>
      <vt:lpstr>Background: Metaphor</vt:lpstr>
      <vt:lpstr>Metaphor Repository</vt:lpstr>
      <vt:lpstr>Frame:  Physical Affliction</vt:lpstr>
      <vt:lpstr>Frame:  Physical Affliction</vt:lpstr>
      <vt:lpstr>Frame:  Physical Affliction</vt:lpstr>
      <vt:lpstr>Metaphor Repository</vt:lpstr>
      <vt:lpstr>Metaphor Repository</vt:lpstr>
      <vt:lpstr>Metaphor Repository</vt:lpstr>
      <vt:lpstr>Disease frame family</vt:lpstr>
      <vt:lpstr>PowerPoint Presentation</vt:lpstr>
      <vt:lpstr>Metaphor: SOCIAL PROBLEMS ARE PHYSICAL AFFLICTIONS</vt:lpstr>
      <vt:lpstr>Metaphor: SOCIAL PROBLEMS ARE PHYSICAL AFFLICTIONS</vt:lpstr>
      <vt:lpstr>Metaphor: SOCIAL PROBLEMS ARE PHYSICAL AFFLICTIONS</vt:lpstr>
      <vt:lpstr>Metaphor network</vt:lpstr>
      <vt:lpstr>Metaphor: SOCIAL PROBLEMS ARE PHYSICAL AFFLICTIONS</vt:lpstr>
      <vt:lpstr>Inter-related networks:        frames and conceptual metaphors </vt:lpstr>
      <vt:lpstr>Inter-related networks:        frames and conceptual metaphors </vt:lpstr>
      <vt:lpstr>Metaphor Repository Implementation</vt:lpstr>
      <vt:lpstr>Frame and conceptual metaphor relations</vt:lpstr>
      <vt:lpstr>Metaphor Repository Implementation</vt:lpstr>
      <vt:lpstr>PowerPoint Presentation</vt:lpstr>
      <vt:lpstr>Metaphor Repository Implementation</vt:lpstr>
      <vt:lpstr>Extraction Process</vt:lpstr>
      <vt:lpstr>Extraction Process</vt:lpstr>
      <vt:lpstr>Metaphor extraction process</vt:lpstr>
      <vt:lpstr>Metaphor extraction process</vt:lpstr>
      <vt:lpstr>Metaphoric constructions:    Source is verb, Target is argument </vt:lpstr>
      <vt:lpstr>Metaphoric constructional patterns</vt:lpstr>
      <vt:lpstr>Pattern matching process</vt:lpstr>
      <vt:lpstr>Pattern matching process</vt:lpstr>
      <vt:lpstr>Metaphor extraction process</vt:lpstr>
      <vt:lpstr>Non-metaphoric pattern: cure cancer.</vt:lpstr>
      <vt:lpstr>Non-metaphoric pattern: cure cancer.</vt:lpstr>
      <vt:lpstr>Non-metaphoric pattern: cure cancer.</vt:lpstr>
      <vt:lpstr>Low-scoring relational configuration</vt:lpstr>
      <vt:lpstr>Metaphoric pattern: cure poverty </vt:lpstr>
      <vt:lpstr>Metaphoric pattern: cure poverty </vt:lpstr>
      <vt:lpstr>Metaphoric pattern: cure poverty </vt:lpstr>
      <vt:lpstr>High-scoring relational configuration</vt:lpstr>
      <vt:lpstr>Metaphor Extraction Implementation</vt:lpstr>
      <vt:lpstr>Metaphor Extraction Implementation</vt:lpstr>
      <vt:lpstr>PowerPoint Presentation</vt:lpstr>
      <vt:lpstr>Metaphor Extraction Implementation</vt:lpstr>
      <vt:lpstr>High-scoring relational configuration</vt:lpstr>
      <vt:lpstr>Metaphor Extraction Implementation</vt:lpstr>
      <vt:lpstr>Extraction process overview</vt:lpstr>
      <vt:lpstr>Metaphor Extraction Results</vt:lpstr>
      <vt:lpstr>Metaphor Extraction Results</vt:lpstr>
      <vt:lpstr>PowerPoint Presentation</vt:lpstr>
      <vt:lpstr>PowerPoint Presentation</vt:lpstr>
      <vt:lpstr>Extraction output</vt:lpstr>
      <vt:lpstr>Summary remarks</vt:lpstr>
      <vt:lpstr>The future of MetaNet?</vt:lpstr>
      <vt:lpstr>Selected References</vt:lpstr>
      <vt:lpstr>Selected MetaNet References</vt:lpstr>
      <vt:lpstr>Acknowledgements</vt:lpstr>
      <vt:lpstr>Thank you!</vt:lpstr>
      <vt:lpstr>Database and Data Analysis</vt:lpstr>
      <vt:lpstr>Motion metaphors in English</vt:lpstr>
      <vt:lpstr>Motion metaphors: Method</vt:lpstr>
      <vt:lpstr>Motion metaphors: Method</vt:lpstr>
      <vt:lpstr>Motion metaphors: Results</vt:lpstr>
      <vt:lpstr>Motion metaphors: Analysis</vt:lpstr>
      <vt:lpstr>Motion metaphors: Analysis</vt:lpstr>
      <vt:lpstr>Motion metaphors: Analysis</vt:lpstr>
      <vt:lpstr>Motion metaphors: Analysis</vt:lpstr>
      <vt:lpstr>Motion metaphors: Analysis</vt:lpstr>
      <vt:lpstr>Motion metaphors: Analysis</vt:lpstr>
      <vt:lpstr>Motion metaphors: Analysis</vt:lpstr>
      <vt:lpstr>Motion metaphors: Summary</vt:lpstr>
      <vt:lpstr>Poverty case studies</vt:lpstr>
      <vt:lpstr>Poverty case study #1</vt:lpstr>
      <vt:lpstr>Poverty: Source families</vt:lpstr>
      <vt:lpstr>Constructions in Source family data</vt:lpstr>
      <vt:lpstr>Frames within Disease family</vt:lpstr>
      <vt:lpstr>Constructions in Disease family</vt:lpstr>
      <vt:lpstr>Poverty case study #2</vt:lpstr>
      <vt:lpstr>Examples</vt:lpstr>
      <vt:lpstr>Results</vt:lpstr>
      <vt:lpstr>PowerPoint Presentation</vt:lpstr>
      <vt:lpstr>Poverty case studies: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construction-driven, MetaNet-based approach to metaphor extraction and corpus analysis</dc:title>
  <dc:creator>Elise Stickles</dc:creator>
  <cp:lastModifiedBy>Elise Stickles</cp:lastModifiedBy>
  <cp:revision>249</cp:revision>
  <cp:lastPrinted>2015-06-03T23:10:39Z</cp:lastPrinted>
  <dcterms:created xsi:type="dcterms:W3CDTF">2014-10-09T21:10:05Z</dcterms:created>
  <dcterms:modified xsi:type="dcterms:W3CDTF">2019-11-06T04:42:59Z</dcterms:modified>
</cp:coreProperties>
</file>